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67" r:id="rId2"/>
    <p:sldId id="274" r:id="rId3"/>
    <p:sldId id="270" r:id="rId4"/>
    <p:sldId id="268" r:id="rId5"/>
    <p:sldId id="265" r:id="rId6"/>
    <p:sldId id="269" r:id="rId7"/>
    <p:sldId id="272" r:id="rId8"/>
    <p:sldId id="276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A65"/>
    <a:srgbClr val="0400FF"/>
    <a:srgbClr val="7461E6"/>
    <a:srgbClr val="A0F3DE"/>
    <a:srgbClr val="02FFCA"/>
    <a:srgbClr val="F864F1"/>
    <a:srgbClr val="664FEC"/>
    <a:srgbClr val="FF00ED"/>
    <a:srgbClr val="BE6BE2"/>
    <a:srgbClr val="2B9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44" autoAdjust="0"/>
    <p:restoredTop sz="94682"/>
  </p:normalViewPr>
  <p:slideViewPr>
    <p:cSldViewPr snapToGrid="0" snapToObjects="1">
      <p:cViewPr varScale="1">
        <p:scale>
          <a:sx n="119" d="100"/>
          <a:sy n="119" d="100"/>
        </p:scale>
        <p:origin x="161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7FD291-3026-D942-9525-69E0A887B674}" type="datetimeFigureOut">
              <a:rPr lang="en-US" smtClean="0"/>
              <a:t>1/10/20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9BABCE-3C58-2847-B0A7-8E179C786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928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DDCFD580-547C-6645-855B-0E3C2F3BEF90}" type="slidenum">
              <a:rPr lang="en-US" altLang="en-US" sz="1200">
                <a:solidFill>
                  <a:srgbClr val="000000"/>
                </a:solidFill>
                <a:latin typeface="Calibri" charset="0"/>
              </a:rPr>
              <a:pPr/>
              <a:t>7</a:t>
            </a:fld>
            <a:endParaRPr lang="en-US" altLang="en-US" sz="120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5297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774EEFD1-5F48-C14B-92DF-B6406C53781F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745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4EF76-FDCE-6F42-BA99-F2586815C267}" type="datetimeFigureOut">
              <a:rPr lang="en-US" smtClean="0"/>
              <a:t>1/10/20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716C-0863-1D4A-8BB2-8B31C61F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699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4EF76-FDCE-6F42-BA99-F2586815C267}" type="datetimeFigureOut">
              <a:rPr lang="en-US" smtClean="0"/>
              <a:t>1/10/20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716C-0863-1D4A-8BB2-8B31C61F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847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4EF76-FDCE-6F42-BA99-F2586815C267}" type="datetimeFigureOut">
              <a:rPr lang="en-US" smtClean="0"/>
              <a:t>1/10/20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716C-0863-1D4A-8BB2-8B31C61F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275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4EF76-FDCE-6F42-BA99-F2586815C267}" type="datetimeFigureOut">
              <a:rPr lang="en-US" smtClean="0"/>
              <a:t>1/10/20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716C-0863-1D4A-8BB2-8B31C61F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391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4EF76-FDCE-6F42-BA99-F2586815C267}" type="datetimeFigureOut">
              <a:rPr lang="en-US" smtClean="0"/>
              <a:t>1/10/20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716C-0863-1D4A-8BB2-8B31C61F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525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4EF76-FDCE-6F42-BA99-F2586815C267}" type="datetimeFigureOut">
              <a:rPr lang="en-US" smtClean="0"/>
              <a:t>1/10/20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716C-0863-1D4A-8BB2-8B31C61F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329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4EF76-FDCE-6F42-BA99-F2586815C267}" type="datetimeFigureOut">
              <a:rPr lang="en-US" smtClean="0"/>
              <a:t>1/10/20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716C-0863-1D4A-8BB2-8B31C61F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832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4EF76-FDCE-6F42-BA99-F2586815C267}" type="datetimeFigureOut">
              <a:rPr lang="en-US" smtClean="0"/>
              <a:t>1/10/20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716C-0863-1D4A-8BB2-8B31C61F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53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4EF76-FDCE-6F42-BA99-F2586815C267}" type="datetimeFigureOut">
              <a:rPr lang="en-US" smtClean="0"/>
              <a:t>1/10/20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716C-0863-1D4A-8BB2-8B31C61F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031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4EF76-FDCE-6F42-BA99-F2586815C267}" type="datetimeFigureOut">
              <a:rPr lang="en-US" smtClean="0"/>
              <a:t>1/10/20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716C-0863-1D4A-8BB2-8B31C61F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635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4EF76-FDCE-6F42-BA99-F2586815C267}" type="datetimeFigureOut">
              <a:rPr lang="en-US" smtClean="0"/>
              <a:t>1/10/20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716C-0863-1D4A-8BB2-8B31C61F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68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4EF76-FDCE-6F42-BA99-F2586815C267}" type="datetimeFigureOut">
              <a:rPr lang="en-US" smtClean="0"/>
              <a:t>1/10/20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D716C-0863-1D4A-8BB2-8B31C61F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055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A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7211" y="2348090"/>
            <a:ext cx="7636935" cy="1964267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4000" dirty="0" smtClean="0">
                <a:solidFill>
                  <a:srgbClr val="000000"/>
                </a:solidFill>
              </a:rPr>
              <a:t>WELCOME </a:t>
            </a:r>
            <a:r>
              <a:rPr lang="en-US" sz="4000" dirty="0"/>
              <a:t>Art7D </a:t>
            </a:r>
            <a:r>
              <a:rPr lang="en-US" sz="4000" dirty="0" smtClean="0"/>
              <a:t>2020</a:t>
            </a:r>
            <a:r>
              <a:rPr lang="en-US" sz="4000" dirty="0" smtClean="0">
                <a:solidFill>
                  <a:srgbClr val="000000"/>
                </a:solidFill>
              </a:rPr>
              <a:t>!</a:t>
            </a:r>
            <a:br>
              <a:rPr lang="en-US" sz="4000" dirty="0" smtClean="0">
                <a:solidFill>
                  <a:srgbClr val="000000"/>
                </a:solidFill>
              </a:rPr>
            </a:br>
            <a:r>
              <a:rPr lang="en-US" sz="4000" dirty="0">
                <a:solidFill>
                  <a:srgbClr val="000000"/>
                </a:solidFill>
              </a:rPr>
              <a:t/>
            </a:r>
            <a:br>
              <a:rPr lang="en-US" sz="4000" dirty="0">
                <a:solidFill>
                  <a:srgbClr val="000000"/>
                </a:solidFill>
              </a:rPr>
            </a:br>
            <a:r>
              <a:rPr lang="en-US" sz="3600" b="1" dirty="0" smtClean="0"/>
              <a:t>Lecture Attendance: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Please get app from </a:t>
            </a:r>
            <a:br>
              <a:rPr lang="en-US" sz="3600" dirty="0" smtClean="0"/>
            </a:br>
            <a:r>
              <a:rPr lang="en-US" sz="4000" b="1" dirty="0" err="1" smtClean="0">
                <a:solidFill>
                  <a:srgbClr val="C00000"/>
                </a:solidFill>
              </a:rPr>
              <a:t>arkaive.com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Enrollment Code: </a:t>
            </a:r>
            <a:r>
              <a:rPr lang="en-US" sz="3600" dirty="0" smtClean="0">
                <a:solidFill>
                  <a:schemeClr val="bg1"/>
                </a:solidFill>
              </a:rPr>
              <a:t/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/>
            </a:r>
            <a:br>
              <a:rPr lang="en-US" sz="3600" dirty="0">
                <a:solidFill>
                  <a:schemeClr val="bg1"/>
                </a:solidFill>
              </a:rPr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8744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A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A0F3D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0" y="1774504"/>
            <a:ext cx="91440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Lecture Interaction</a:t>
            </a:r>
          </a:p>
          <a:p>
            <a:pPr algn="ctr"/>
            <a:endParaRPr lang="en-US" sz="3200" b="1" dirty="0" smtClean="0"/>
          </a:p>
          <a:p>
            <a:pPr algn="ctr"/>
            <a:r>
              <a:rPr lang="en-US" sz="3200" dirty="0" smtClean="0"/>
              <a:t>On your mobile device go to: </a:t>
            </a:r>
          </a:p>
          <a:p>
            <a:pPr algn="ctr"/>
            <a:r>
              <a:rPr lang="en-US" sz="3600" b="1" dirty="0" err="1" smtClean="0">
                <a:solidFill>
                  <a:srgbClr val="C00000"/>
                </a:solidFill>
              </a:rPr>
              <a:t>www.sli.do</a:t>
            </a:r>
            <a:r>
              <a:rPr lang="en-US" sz="3600" b="1" dirty="0" smtClean="0">
                <a:solidFill>
                  <a:srgbClr val="0400FF"/>
                </a:solidFill>
              </a:rPr>
              <a:t> </a:t>
            </a:r>
            <a:endParaRPr lang="en-US" sz="3600" b="1" dirty="0">
              <a:solidFill>
                <a:srgbClr val="0400FF"/>
              </a:solidFill>
            </a:endParaRPr>
          </a:p>
          <a:p>
            <a:pPr algn="ctr"/>
            <a:r>
              <a:rPr lang="en-US" sz="3200" dirty="0" smtClean="0"/>
              <a:t>Code for the lecture </a:t>
            </a:r>
            <a:r>
              <a:rPr lang="en-US" sz="3200" u="sng" dirty="0" smtClean="0"/>
              <a:t>today</a:t>
            </a:r>
            <a:r>
              <a:rPr lang="en-US" sz="3200" dirty="0" smtClean="0"/>
              <a:t>: </a:t>
            </a:r>
            <a:r>
              <a:rPr lang="en-US" sz="3200" b="1" dirty="0" smtClean="0"/>
              <a:t>L01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1697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0F3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22819" y="1136546"/>
            <a:ext cx="6475042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3600" dirty="0" smtClean="0"/>
          </a:p>
          <a:p>
            <a:pPr algn="ctr"/>
            <a:r>
              <a:rPr lang="en-US" sz="3200" dirty="0" smtClean="0"/>
              <a:t>Period 1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600" dirty="0" smtClean="0"/>
              <a:t>Computer and Media Art History</a:t>
            </a:r>
          </a:p>
          <a:p>
            <a:pPr algn="ctr"/>
            <a:endParaRPr lang="en-US" sz="2000" dirty="0"/>
          </a:p>
          <a:p>
            <a:pPr algn="ctr"/>
            <a:r>
              <a:rPr lang="en-US" sz="2400" i="1" dirty="0"/>
              <a:t>Computer, </a:t>
            </a:r>
            <a:r>
              <a:rPr lang="en-US" sz="2400" i="1" dirty="0" smtClean="0"/>
              <a:t>internet </a:t>
            </a:r>
            <a:r>
              <a:rPr lang="en-US" sz="2400" i="1" dirty="0"/>
              <a:t>and </a:t>
            </a:r>
            <a:r>
              <a:rPr lang="en-US" sz="2400" i="1" dirty="0" smtClean="0"/>
              <a:t>digital art history overview</a:t>
            </a:r>
          </a:p>
          <a:p>
            <a:pPr algn="ctr"/>
            <a:r>
              <a:rPr lang="en-US" sz="2400" i="1" dirty="0" smtClean="0"/>
              <a:t>and intro to HTML</a:t>
            </a:r>
            <a:endParaRPr lang="en-US" sz="24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2071916" y="3589013"/>
            <a:ext cx="1846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61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461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63041"/>
            <a:ext cx="9144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FFFF"/>
                </a:solidFill>
              </a:rPr>
              <a:t>Period 2</a:t>
            </a:r>
          </a:p>
          <a:p>
            <a:pPr algn="ctr"/>
            <a:endParaRPr lang="en-US" sz="3200" dirty="0" smtClean="0">
              <a:solidFill>
                <a:srgbClr val="FFFFFF"/>
              </a:solidFill>
            </a:endParaRPr>
          </a:p>
          <a:p>
            <a:pPr algn="ctr"/>
            <a:r>
              <a:rPr lang="en-US" sz="4000" b="1" dirty="0" smtClean="0">
                <a:solidFill>
                  <a:srgbClr val="FFFFFF"/>
                </a:solidFill>
              </a:rPr>
              <a:t> </a:t>
            </a:r>
            <a:r>
              <a:rPr lang="en-US" sz="4000" b="1" i="1" dirty="0" smtClean="0">
                <a:solidFill>
                  <a:srgbClr val="FFFFFF"/>
                </a:solidFill>
              </a:rPr>
              <a:t>Investigations</a:t>
            </a:r>
            <a:r>
              <a:rPr lang="en-US" sz="4000" b="1" dirty="0" smtClean="0">
                <a:solidFill>
                  <a:srgbClr val="FFFFFF"/>
                </a:solidFill>
              </a:rPr>
              <a:t> </a:t>
            </a:r>
            <a:r>
              <a:rPr lang="en-US" sz="4000" dirty="0" smtClean="0">
                <a:solidFill>
                  <a:srgbClr val="FFFFFF"/>
                </a:solidFill>
              </a:rPr>
              <a:t>– Science/World</a:t>
            </a:r>
          </a:p>
          <a:p>
            <a:pPr algn="ctr"/>
            <a:endParaRPr lang="en-US" sz="4000" i="1" dirty="0" smtClean="0">
              <a:solidFill>
                <a:srgbClr val="FFFFFF"/>
              </a:solidFill>
            </a:endParaRPr>
          </a:p>
          <a:p>
            <a:pPr algn="ctr"/>
            <a:r>
              <a:rPr lang="en-US" sz="3200" i="1" dirty="0" smtClean="0">
                <a:solidFill>
                  <a:srgbClr val="FFFFFF"/>
                </a:solidFill>
              </a:rPr>
              <a:t>Investigating the world around us</a:t>
            </a:r>
          </a:p>
          <a:p>
            <a:pPr algn="ctr"/>
            <a:endParaRPr lang="en-US" sz="3200" dirty="0">
              <a:solidFill>
                <a:srgbClr val="FFFFFF"/>
              </a:solidFill>
            </a:endParaRPr>
          </a:p>
          <a:p>
            <a:pPr algn="ctr"/>
            <a:endParaRPr lang="en-US" sz="2800" dirty="0">
              <a:solidFill>
                <a:srgbClr val="FFFFFF"/>
              </a:solidFill>
            </a:endParaRPr>
          </a:p>
          <a:p>
            <a:pPr algn="ctr"/>
            <a:r>
              <a:rPr lang="en-US" sz="2800" dirty="0">
                <a:solidFill>
                  <a:schemeClr val="bg1"/>
                </a:solidFill>
              </a:rPr>
              <a:t>Art/Science, Performative Science, Citizen Science, Biohacking, Environmental Art, The Anthropocene, </a:t>
            </a:r>
            <a:r>
              <a:rPr lang="en-US" sz="2800" dirty="0" smtClean="0">
                <a:solidFill>
                  <a:schemeClr val="bg1"/>
                </a:solidFill>
              </a:rPr>
              <a:t>Data Visualization</a:t>
            </a:r>
            <a:endParaRPr lang="en-US" sz="2800" dirty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05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64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37067" y="928143"/>
            <a:ext cx="86360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Period 3</a:t>
            </a:r>
          </a:p>
          <a:p>
            <a:pPr algn="ctr"/>
            <a:r>
              <a:rPr lang="en-US" sz="4000" b="1" i="1" dirty="0" smtClean="0"/>
              <a:t> I </a:t>
            </a:r>
            <a:r>
              <a:rPr lang="en-US" sz="4000" dirty="0" smtClean="0"/>
              <a:t>– Subjects/Mind</a:t>
            </a:r>
            <a:endParaRPr lang="en-US" sz="4000" dirty="0"/>
          </a:p>
          <a:p>
            <a:pPr algn="ctr"/>
            <a:endParaRPr lang="en-US" sz="4000" dirty="0" smtClean="0"/>
          </a:p>
          <a:p>
            <a:pPr algn="ctr"/>
            <a:r>
              <a:rPr lang="en-US" sz="3600" i="1" dirty="0" smtClean="0"/>
              <a:t>Being a person in a world saturated with technology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 smtClean="0"/>
              <a:t>Social </a:t>
            </a:r>
            <a:r>
              <a:rPr lang="en-US" sz="2800" dirty="0"/>
              <a:t>Networks, Identity, Privacy, Cybercrime, Hacking, </a:t>
            </a:r>
            <a:r>
              <a:rPr lang="en-US" sz="2800" dirty="0" smtClean="0"/>
              <a:t>Avatars, </a:t>
            </a:r>
            <a:r>
              <a:rPr lang="en-US" sz="2800" dirty="0"/>
              <a:t>Artificial Intelligence, </a:t>
            </a:r>
            <a:r>
              <a:rPr lang="en-US" sz="2800" dirty="0" smtClean="0"/>
              <a:t>Games </a:t>
            </a:r>
            <a:endParaRPr lang="en-US" sz="28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0050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771025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Period </a:t>
            </a:r>
            <a:r>
              <a:rPr lang="en-US" sz="2800" dirty="0" smtClean="0">
                <a:solidFill>
                  <a:srgbClr val="000000"/>
                </a:solidFill>
              </a:rPr>
              <a:t>4</a:t>
            </a:r>
          </a:p>
          <a:p>
            <a:pPr algn="ctr"/>
            <a:r>
              <a:rPr lang="en-US" sz="4000" dirty="0" smtClean="0">
                <a:solidFill>
                  <a:srgbClr val="000000"/>
                </a:solidFill>
              </a:rPr>
              <a:t> </a:t>
            </a:r>
            <a:r>
              <a:rPr lang="en-US" sz="4000" b="1" i="1" dirty="0" smtClean="0">
                <a:solidFill>
                  <a:srgbClr val="000000"/>
                </a:solidFill>
              </a:rPr>
              <a:t>Inventions</a:t>
            </a:r>
            <a:r>
              <a:rPr lang="en-US" sz="4000" dirty="0" smtClean="0">
                <a:solidFill>
                  <a:srgbClr val="000000"/>
                </a:solidFill>
              </a:rPr>
              <a:t> – </a:t>
            </a:r>
            <a:r>
              <a:rPr lang="en-US" sz="4000" dirty="0"/>
              <a:t>Objects/Body </a:t>
            </a:r>
            <a:endParaRPr lang="en-US" sz="4000" dirty="0" smtClean="0">
              <a:solidFill>
                <a:srgbClr val="000000"/>
              </a:solidFill>
            </a:endParaRPr>
          </a:p>
          <a:p>
            <a:pPr algn="ctr"/>
            <a:endParaRPr lang="en-US" sz="3600" dirty="0">
              <a:solidFill>
                <a:srgbClr val="000000"/>
              </a:solidFill>
            </a:endParaRPr>
          </a:p>
          <a:p>
            <a:pPr algn="ctr"/>
            <a:r>
              <a:rPr lang="en-US" sz="3200" i="1" dirty="0">
                <a:solidFill>
                  <a:srgbClr val="000000"/>
                </a:solidFill>
              </a:rPr>
              <a:t>The stuff we make to help us interact with, negotiate and use the world around us</a:t>
            </a:r>
            <a:r>
              <a:rPr lang="en-US" sz="3200" i="1" dirty="0" smtClean="0">
                <a:solidFill>
                  <a:srgbClr val="000000"/>
                </a:solidFill>
              </a:rPr>
              <a:t>.</a:t>
            </a:r>
          </a:p>
          <a:p>
            <a:pPr algn="ctr"/>
            <a:endParaRPr lang="en-US" sz="2800" dirty="0">
              <a:solidFill>
                <a:srgbClr val="000000"/>
              </a:solidFill>
            </a:endParaRPr>
          </a:p>
          <a:p>
            <a:pPr algn="ctr"/>
            <a:r>
              <a:rPr lang="en-US" sz="2800" dirty="0" smtClean="0"/>
              <a:t>Kinetic Art, Machines </a:t>
            </a:r>
            <a:r>
              <a:rPr lang="en-US" sz="2800" dirty="0"/>
              <a:t>and Devices, Robotic Art, Electronics, Micro-controllers, Sensors, Cyborgs</a:t>
            </a:r>
          </a:p>
          <a:p>
            <a:r>
              <a:rPr lang="en-US" sz="3600" dirty="0" smtClean="0">
                <a:solidFill>
                  <a:srgbClr val="FFFFFF"/>
                </a:solidFill>
              </a:rPr>
              <a:t> </a:t>
            </a:r>
            <a:endParaRPr lang="en-US" sz="3600" dirty="0">
              <a:solidFill>
                <a:srgbClr val="FFFFFF"/>
              </a:solidFill>
            </a:endParaRPr>
          </a:p>
          <a:p>
            <a:endParaRPr lang="en-US" sz="3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12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15" descr="2f4df0324760b79935b80ea340398d82_Matrix_Code_Emulator"/>
          <p:cNvPicPr preferRelativeResize="0">
            <a:picLocks noChangeAspect="1" noChangeArrowheads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29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30251" y="333584"/>
            <a:ext cx="3048000" cy="609600"/>
          </a:xfrm>
        </p:spPr>
        <p:txBody>
          <a:bodyPr/>
          <a:lstStyle/>
          <a:p>
            <a:pPr eaLnBrk="1" hangingPunct="1"/>
            <a:r>
              <a:rPr lang="en-US" altLang="en-US" sz="2400" b="1" dirty="0" smtClean="0">
                <a:solidFill>
                  <a:schemeClr val="bg1"/>
                </a:solidFill>
                <a:latin typeface="Avenir Heavy" charset="0"/>
                <a:ea typeface="Avenir Heavy" charset="0"/>
                <a:cs typeface="Avenir Heavy" charset="0"/>
              </a:rPr>
              <a:t>Computer </a:t>
            </a:r>
            <a:r>
              <a:rPr lang="en-US" altLang="ja-JP" sz="2400" b="1" dirty="0" smtClean="0">
                <a:solidFill>
                  <a:schemeClr val="bg1"/>
                </a:solidFill>
                <a:latin typeface="Avenir Heavy" charset="0"/>
                <a:ea typeface="Avenir Heavy" charset="0"/>
                <a:cs typeface="Avenir Heavy" charset="0"/>
              </a:rPr>
              <a:t>layers</a:t>
            </a:r>
            <a:endParaRPr lang="en-US" altLang="en-US" sz="1200" b="1" dirty="0">
              <a:solidFill>
                <a:schemeClr val="bg1"/>
              </a:solidFill>
              <a:latin typeface="Avenir Heavy" charset="0"/>
              <a:ea typeface="Avenir Heavy" charset="0"/>
              <a:cs typeface="Avenir Heavy" charset="0"/>
            </a:endParaRPr>
          </a:p>
        </p:txBody>
      </p:sp>
      <p:sp>
        <p:nvSpPr>
          <p:cNvPr id="212995" name="Line 3"/>
          <p:cNvSpPr>
            <a:spLocks noChangeShapeType="1"/>
          </p:cNvSpPr>
          <p:nvPr/>
        </p:nvSpPr>
        <p:spPr bwMode="auto">
          <a:xfrm>
            <a:off x="1752600" y="3062288"/>
            <a:ext cx="548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 b="1">
              <a:solidFill>
                <a:srgbClr val="FFFFFF"/>
              </a:solidFill>
              <a:latin typeface="Avenir Heavy" charset="0"/>
              <a:ea typeface="Avenir Heavy" charset="0"/>
              <a:cs typeface="Avenir Heavy" charset="0"/>
            </a:endParaRPr>
          </a:p>
        </p:txBody>
      </p:sp>
      <p:sp>
        <p:nvSpPr>
          <p:cNvPr id="212996" name="Line 4"/>
          <p:cNvSpPr>
            <a:spLocks noChangeShapeType="1"/>
          </p:cNvSpPr>
          <p:nvPr/>
        </p:nvSpPr>
        <p:spPr bwMode="auto">
          <a:xfrm>
            <a:off x="1752600" y="2528888"/>
            <a:ext cx="548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srgbClr val="FFFFFF"/>
              </a:solidFill>
              <a:latin typeface="Avenir Heavy" charset="0"/>
              <a:ea typeface="Avenir Heavy" charset="0"/>
              <a:cs typeface="Avenir Heavy" charset="0"/>
            </a:endParaRPr>
          </a:p>
        </p:txBody>
      </p:sp>
      <p:sp>
        <p:nvSpPr>
          <p:cNvPr id="212997" name="Line 5"/>
          <p:cNvSpPr>
            <a:spLocks noChangeShapeType="1"/>
          </p:cNvSpPr>
          <p:nvPr/>
        </p:nvSpPr>
        <p:spPr bwMode="auto">
          <a:xfrm>
            <a:off x="1752600" y="3595688"/>
            <a:ext cx="548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srgbClr val="FFFFFF"/>
              </a:solidFill>
              <a:latin typeface="Avenir Heavy" charset="0"/>
              <a:ea typeface="Avenir Heavy" charset="0"/>
              <a:cs typeface="Avenir Heavy" charset="0"/>
            </a:endParaRPr>
          </a:p>
        </p:txBody>
      </p:sp>
      <p:sp>
        <p:nvSpPr>
          <p:cNvPr id="212998" name="Line 6"/>
          <p:cNvSpPr>
            <a:spLocks noChangeShapeType="1"/>
          </p:cNvSpPr>
          <p:nvPr/>
        </p:nvSpPr>
        <p:spPr bwMode="auto">
          <a:xfrm>
            <a:off x="1752600" y="4205288"/>
            <a:ext cx="548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1">
              <a:solidFill>
                <a:srgbClr val="FFFFFF"/>
              </a:solidFill>
              <a:latin typeface="Avenir Heavy" charset="0"/>
              <a:ea typeface="Avenir Heavy" charset="0"/>
              <a:cs typeface="Avenir Heavy" charset="0"/>
            </a:endParaRPr>
          </a:p>
        </p:txBody>
      </p:sp>
      <p:sp>
        <p:nvSpPr>
          <p:cNvPr id="212999" name="Text Box 7"/>
          <p:cNvSpPr txBox="1">
            <a:spLocks noChangeArrowheads="1"/>
          </p:cNvSpPr>
          <p:nvPr/>
        </p:nvSpPr>
        <p:spPr bwMode="auto">
          <a:xfrm>
            <a:off x="0" y="5477880"/>
            <a:ext cx="914399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FFFFFF"/>
                </a:solidFill>
                <a:latin typeface="Avenir Heavy" charset="0"/>
                <a:ea typeface="Avenir Heavy" charset="0"/>
                <a:cs typeface="Avenir Heavy" charset="0"/>
              </a:rPr>
              <a:t>Electrical Circuits with On/Off Switches (Ones and Zeroes)</a:t>
            </a:r>
          </a:p>
        </p:txBody>
      </p:sp>
      <p:sp>
        <p:nvSpPr>
          <p:cNvPr id="213000" name="Rectangle 8"/>
          <p:cNvSpPr>
            <a:spLocks noChangeArrowheads="1"/>
          </p:cNvSpPr>
          <p:nvPr/>
        </p:nvSpPr>
        <p:spPr bwMode="auto">
          <a:xfrm>
            <a:off x="-1" y="4097761"/>
            <a:ext cx="914399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FFFFFF"/>
                </a:solidFill>
                <a:latin typeface="Avenir Heavy" charset="0"/>
                <a:ea typeface="Avenir Heavy" charset="0"/>
                <a:cs typeface="Avenir Heavy" charset="0"/>
              </a:rPr>
              <a:t>Code: Assembly Language</a:t>
            </a:r>
          </a:p>
        </p:txBody>
      </p:sp>
      <p:sp>
        <p:nvSpPr>
          <p:cNvPr id="213001" name="Rectangle 9"/>
          <p:cNvSpPr>
            <a:spLocks noChangeArrowheads="1"/>
          </p:cNvSpPr>
          <p:nvPr/>
        </p:nvSpPr>
        <p:spPr bwMode="auto">
          <a:xfrm>
            <a:off x="0" y="1721303"/>
            <a:ext cx="9144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sz="2000" b="1" dirty="0" smtClean="0">
                <a:solidFill>
                  <a:srgbClr val="FFFFFF"/>
                </a:solidFill>
                <a:latin typeface="Avenir Heavy" charset="0"/>
                <a:ea typeface="Avenir Heavy" charset="0"/>
                <a:cs typeface="Avenir Heavy" charset="0"/>
              </a:rPr>
              <a:t>Apps and Software: </a:t>
            </a:r>
            <a:r>
              <a:rPr lang="en-US" altLang="en-US" sz="2000" b="1" dirty="0">
                <a:solidFill>
                  <a:srgbClr val="FFFFFF"/>
                </a:solidFill>
                <a:latin typeface="Avenir Heavy" charset="0"/>
                <a:ea typeface="Avenir Heavy" charset="0"/>
                <a:cs typeface="Avenir Heavy" charset="0"/>
              </a:rPr>
              <a:t>Photoshop, Microsoft Word, </a:t>
            </a:r>
            <a:r>
              <a:rPr lang="en-US" altLang="en-US" sz="2000" b="1" dirty="0" smtClean="0">
                <a:solidFill>
                  <a:srgbClr val="FFFFFF"/>
                </a:solidFill>
                <a:latin typeface="Avenir Heavy" charset="0"/>
                <a:ea typeface="Avenir Heavy" charset="0"/>
                <a:cs typeface="Avenir Heavy" charset="0"/>
              </a:rPr>
              <a:t>Firefox, Snapchat </a:t>
            </a:r>
            <a:endParaRPr lang="en-US" altLang="en-US" sz="2000" b="1" dirty="0">
              <a:solidFill>
                <a:srgbClr val="FFFFFF"/>
              </a:solidFill>
              <a:latin typeface="Avenir Heavy" charset="0"/>
              <a:ea typeface="Avenir Heavy" charset="0"/>
              <a:cs typeface="Avenir Heavy" charset="0"/>
            </a:endParaRPr>
          </a:p>
        </p:txBody>
      </p:sp>
      <p:sp>
        <p:nvSpPr>
          <p:cNvPr id="213002" name="Rectangle 10"/>
          <p:cNvSpPr>
            <a:spLocks noChangeArrowheads="1"/>
          </p:cNvSpPr>
          <p:nvPr/>
        </p:nvSpPr>
        <p:spPr bwMode="auto">
          <a:xfrm>
            <a:off x="0" y="2631046"/>
            <a:ext cx="9144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FFFFFF"/>
                </a:solidFill>
                <a:latin typeface="Avenir Heavy" charset="0"/>
                <a:ea typeface="Avenir Heavy" charset="0"/>
                <a:cs typeface="Avenir Heavy" charset="0"/>
              </a:rPr>
              <a:t>Code: Formatting Languages </a:t>
            </a:r>
            <a:r>
              <a:rPr lang="en-US" sz="2000" b="1" dirty="0" smtClean="0">
                <a:solidFill>
                  <a:srgbClr val="FFFFFF"/>
                </a:solidFill>
                <a:latin typeface="Avenir Heavy" charset="0"/>
                <a:ea typeface="Avenir Heavy" charset="0"/>
                <a:cs typeface="Avenir Heavy" charset="0"/>
              </a:rPr>
              <a:t>– HTML</a:t>
            </a:r>
            <a:r>
              <a:rPr lang="en-US" sz="2000" b="1" dirty="0">
                <a:solidFill>
                  <a:srgbClr val="FFFFFF"/>
                </a:solidFill>
                <a:latin typeface="Avenir Heavy" charset="0"/>
                <a:ea typeface="Avenir Heavy" charset="0"/>
                <a:cs typeface="Avenir Heavy" charset="0"/>
              </a:rPr>
              <a:t>, CSS</a:t>
            </a:r>
          </a:p>
        </p:txBody>
      </p:sp>
      <p:sp>
        <p:nvSpPr>
          <p:cNvPr id="213003" name="Rectangle 11"/>
          <p:cNvSpPr>
            <a:spLocks noChangeArrowheads="1"/>
          </p:cNvSpPr>
          <p:nvPr/>
        </p:nvSpPr>
        <p:spPr bwMode="auto">
          <a:xfrm>
            <a:off x="0" y="3094184"/>
            <a:ext cx="9144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sz="2000" b="1" dirty="0">
                <a:solidFill>
                  <a:srgbClr val="FFFFFF"/>
                </a:solidFill>
                <a:latin typeface="Avenir Heavy" charset="0"/>
                <a:ea typeface="Avenir Heavy" charset="0"/>
                <a:cs typeface="Avenir Heavy" charset="0"/>
              </a:rPr>
              <a:t>Code: Programming Languages – JavaScript, Processing</a:t>
            </a: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0" y="3531157"/>
            <a:ext cx="914399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sz="2000" b="1" dirty="0">
                <a:solidFill>
                  <a:srgbClr val="FFFFFF"/>
                </a:solidFill>
                <a:latin typeface="Avenir Heavy" charset="0"/>
                <a:ea typeface="Avenir Heavy" charset="0"/>
                <a:cs typeface="Avenir Heavy" charset="0"/>
              </a:rPr>
              <a:t>Code: Programming Languages – </a:t>
            </a:r>
            <a:r>
              <a:rPr lang="en-US" altLang="en-US" sz="2000" b="1" dirty="0" smtClean="0">
                <a:solidFill>
                  <a:srgbClr val="FFFFFF"/>
                </a:solidFill>
                <a:latin typeface="Avenir Heavy" charset="0"/>
                <a:ea typeface="Avenir Heavy" charset="0"/>
                <a:cs typeface="Avenir Heavy" charset="0"/>
              </a:rPr>
              <a:t>C, C++</a:t>
            </a:r>
            <a:endParaRPr lang="en-US" altLang="en-US" sz="2000" b="1" dirty="0">
              <a:solidFill>
                <a:srgbClr val="FFFFFF"/>
              </a:solidFill>
              <a:latin typeface="Avenir Heavy" charset="0"/>
              <a:ea typeface="Avenir Heavy" charset="0"/>
              <a:cs typeface="Avenir Heavy" charset="0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0" y="4620050"/>
            <a:ext cx="914399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FFFFFF"/>
                </a:solidFill>
                <a:latin typeface="Avenir Heavy" charset="0"/>
                <a:ea typeface="Avenir Heavy" charset="0"/>
                <a:cs typeface="Avenir Heavy" charset="0"/>
              </a:rPr>
              <a:t>Code: </a:t>
            </a:r>
            <a:r>
              <a:rPr lang="en-US" sz="2000" b="1" dirty="0" smtClean="0">
                <a:solidFill>
                  <a:srgbClr val="FFFFFF"/>
                </a:solidFill>
                <a:latin typeface="Avenir Heavy" charset="0"/>
                <a:ea typeface="Avenir Heavy" charset="0"/>
                <a:cs typeface="Avenir Heavy" charset="0"/>
              </a:rPr>
              <a:t>Machine Language</a:t>
            </a:r>
            <a:endParaRPr lang="en-US" sz="2000" b="1" dirty="0">
              <a:solidFill>
                <a:srgbClr val="FFFFFF"/>
              </a:solidFill>
              <a:latin typeface="Avenir Heavy" charset="0"/>
              <a:ea typeface="Avenir Heavy" charset="0"/>
              <a:cs typeface="Avenir Heavy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524933" y="2353733"/>
            <a:ext cx="8128000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31800" y="5164667"/>
            <a:ext cx="8128000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642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1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0" y="2057400"/>
            <a:ext cx="9144000" cy="2514600"/>
          </a:xfrm>
        </p:spPr>
        <p:txBody>
          <a:bodyPr/>
          <a:lstStyle/>
          <a:p>
            <a:r>
              <a:rPr lang="ja-JP" altLang="en-US" dirty="0">
                <a:solidFill>
                  <a:srgbClr val="28E986"/>
                </a:solidFill>
                <a:latin typeface="Arno Pro Italic Subhead" charset="0"/>
              </a:rPr>
              <a:t>“</a:t>
            </a:r>
            <a:r>
              <a:rPr lang="en-US" altLang="ja-JP" dirty="0">
                <a:solidFill>
                  <a:srgbClr val="28E986"/>
                </a:solidFill>
                <a:latin typeface="Arno Pro Italic Subhead" charset="0"/>
              </a:rPr>
              <a:t>The medium is the message</a:t>
            </a:r>
            <a:r>
              <a:rPr lang="ja-JP" altLang="en-US" dirty="0">
                <a:solidFill>
                  <a:srgbClr val="28E986"/>
                </a:solidFill>
                <a:latin typeface="Arno Pro Italic Subhead" charset="0"/>
              </a:rPr>
              <a:t>”</a:t>
            </a:r>
            <a:r>
              <a:rPr lang="en-US" altLang="ja-JP" dirty="0">
                <a:solidFill>
                  <a:srgbClr val="28E986"/>
                </a:solidFill>
                <a:latin typeface="Arno Pro Italic Subhead" charset="0"/>
              </a:rPr>
              <a:t/>
            </a:r>
            <a:br>
              <a:rPr lang="en-US" altLang="ja-JP" dirty="0">
                <a:solidFill>
                  <a:srgbClr val="28E986"/>
                </a:solidFill>
                <a:latin typeface="Arno Pro Italic Subhead" charset="0"/>
              </a:rPr>
            </a:br>
            <a:r>
              <a:rPr lang="en-US" altLang="ja-JP" sz="3600" dirty="0">
                <a:solidFill>
                  <a:srgbClr val="D4E9D6"/>
                </a:solidFill>
                <a:latin typeface="Times New Roman" charset="0"/>
              </a:rPr>
              <a:t> </a:t>
            </a:r>
            <a:r>
              <a:rPr lang="en-US" altLang="ja-JP" sz="3200" dirty="0">
                <a:solidFill>
                  <a:srgbClr val="D4E9D6"/>
                </a:solidFill>
                <a:latin typeface="Times New Roman" charset="0"/>
              </a:rPr>
              <a:t/>
            </a:r>
            <a:br>
              <a:rPr lang="en-US" altLang="ja-JP" sz="3200" dirty="0">
                <a:solidFill>
                  <a:srgbClr val="D4E9D6"/>
                </a:solidFill>
                <a:latin typeface="Times New Roman" charset="0"/>
              </a:rPr>
            </a:br>
            <a:r>
              <a:rPr lang="en-US" altLang="ja-JP" sz="1800" dirty="0">
                <a:solidFill>
                  <a:srgbClr val="D4E9D6"/>
                </a:solidFill>
                <a:latin typeface="Rockwell" charset="0"/>
              </a:rPr>
              <a:t>(Writer/Theoretician Marshall McLuhan, 1964)</a:t>
            </a:r>
            <a:br>
              <a:rPr lang="en-US" altLang="ja-JP" sz="1800" dirty="0">
                <a:solidFill>
                  <a:srgbClr val="D4E9D6"/>
                </a:solidFill>
                <a:latin typeface="Rockwell" charset="0"/>
              </a:rPr>
            </a:br>
            <a:r>
              <a:rPr lang="en-US" altLang="ja-JP" sz="1600" dirty="0">
                <a:solidFill>
                  <a:srgbClr val="D4E9D6"/>
                </a:solidFill>
                <a:latin typeface="Rockwell" charset="0"/>
              </a:rPr>
              <a:t/>
            </a:r>
            <a:br>
              <a:rPr lang="en-US" altLang="ja-JP" sz="1600" dirty="0">
                <a:solidFill>
                  <a:srgbClr val="D4E9D6"/>
                </a:solidFill>
                <a:latin typeface="Rockwell" charset="0"/>
              </a:rPr>
            </a:br>
            <a:endParaRPr lang="en-US" altLang="en-US" sz="1600" dirty="0">
              <a:solidFill>
                <a:srgbClr val="D4E9D6"/>
              </a:solidFill>
              <a:latin typeface="Rockwel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54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4667</TotalTime>
  <Words>205</Words>
  <Application>Microsoft Macintosh PowerPoint</Application>
  <PresentationFormat>On-screen Show (4:3)</PresentationFormat>
  <Paragraphs>45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Arno Pro Italic Subhead</vt:lpstr>
      <vt:lpstr>Avenir Heavy</vt:lpstr>
      <vt:lpstr>Calibri</vt:lpstr>
      <vt:lpstr>ＭＳ Ｐゴシック</vt:lpstr>
      <vt:lpstr>Rockwell</vt:lpstr>
      <vt:lpstr>Times</vt:lpstr>
      <vt:lpstr>Times New Roman</vt:lpstr>
      <vt:lpstr>Office Theme</vt:lpstr>
      <vt:lpstr> WELCOME Art7D 2020!  Lecture Attendance: Please get app from  arkaive.com Enrollment Code: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Computer layers</vt:lpstr>
      <vt:lpstr>“The medium is the message”   (Writer/Theoretician Marshall McLuhan, 1964)  </vt:lpstr>
    </vt:vector>
  </TitlesOfParts>
  <Company>UCSB</Company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Jevbratt</dc:creator>
  <cp:lastModifiedBy>Lisa Jevbratt</cp:lastModifiedBy>
  <cp:revision>76</cp:revision>
  <dcterms:created xsi:type="dcterms:W3CDTF">2016-01-07T17:42:26Z</dcterms:created>
  <dcterms:modified xsi:type="dcterms:W3CDTF">2020-01-10T21:14:52Z</dcterms:modified>
</cp:coreProperties>
</file>