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webextensions/webextension1.xml" ContentType="application/vnd.ms-office.webextension+xml"/>
  <Override PartName="/ppt/notesSlides/notesSlide10.xml" ContentType="application/vnd.openxmlformats-officedocument.presentationml.notesSlide+xml"/>
  <Override PartName="/ppt/webextensions/webextension2.xml" ContentType="application/vnd.ms-office.webextens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webextensions/webextension3.xml" ContentType="application/vnd.ms-office.webextensio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80" r:id="rId3"/>
    <p:sldMasterId id="2147483804" r:id="rId4"/>
    <p:sldMasterId id="2147483828" r:id="rId5"/>
    <p:sldMasterId id="2147483900" r:id="rId6"/>
    <p:sldMasterId id="2147483912" r:id="rId7"/>
    <p:sldMasterId id="2147483936" r:id="rId8"/>
    <p:sldMasterId id="2147483948" r:id="rId9"/>
    <p:sldMasterId id="2147483960" r:id="rId10"/>
    <p:sldMasterId id="2147483972" r:id="rId11"/>
    <p:sldMasterId id="2147483984" r:id="rId12"/>
    <p:sldMasterId id="2147483996" r:id="rId13"/>
  </p:sldMasterIdLst>
  <p:notesMasterIdLst>
    <p:notesMasterId r:id="rId46"/>
  </p:notesMasterIdLst>
  <p:sldIdLst>
    <p:sldId id="348" r:id="rId14"/>
    <p:sldId id="323" r:id="rId15"/>
    <p:sldId id="329" r:id="rId16"/>
    <p:sldId id="354" r:id="rId17"/>
    <p:sldId id="291" r:id="rId18"/>
    <p:sldId id="290" r:id="rId19"/>
    <p:sldId id="325" r:id="rId20"/>
    <p:sldId id="326" r:id="rId21"/>
    <p:sldId id="327" r:id="rId22"/>
    <p:sldId id="333" r:id="rId23"/>
    <p:sldId id="355" r:id="rId24"/>
    <p:sldId id="342" r:id="rId25"/>
    <p:sldId id="298" r:id="rId26"/>
    <p:sldId id="299" r:id="rId27"/>
    <p:sldId id="328" r:id="rId28"/>
    <p:sldId id="295" r:id="rId29"/>
    <p:sldId id="336" r:id="rId30"/>
    <p:sldId id="266" r:id="rId31"/>
    <p:sldId id="335" r:id="rId32"/>
    <p:sldId id="343" r:id="rId33"/>
    <p:sldId id="353" r:id="rId34"/>
    <p:sldId id="337" r:id="rId35"/>
    <p:sldId id="338" r:id="rId36"/>
    <p:sldId id="356" r:id="rId37"/>
    <p:sldId id="349" r:id="rId38"/>
    <p:sldId id="346" r:id="rId39"/>
    <p:sldId id="344" r:id="rId40"/>
    <p:sldId id="352" r:id="rId41"/>
    <p:sldId id="357" r:id="rId42"/>
    <p:sldId id="345" r:id="rId43"/>
    <p:sldId id="347" r:id="rId44"/>
    <p:sldId id="35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BE4"/>
    <a:srgbClr val="FC91D2"/>
    <a:srgbClr val="5C51B1"/>
    <a:srgbClr val="90FCFF"/>
    <a:srgbClr val="FF9C5F"/>
    <a:srgbClr val="48E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751"/>
  </p:normalViewPr>
  <p:slideViewPr>
    <p:cSldViewPr snapToGrid="0" snapToObjects="1">
      <p:cViewPr varScale="1">
        <p:scale>
          <a:sx n="120" d="100"/>
          <a:sy n="120" d="100"/>
        </p:scale>
        <p:origin x="1160"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8CF63B-C06F-9640-B5B7-F46F8A05EB52}" type="datetimeFigureOut">
              <a:rPr lang="en-US" smtClean="0"/>
              <a:t>1/29/20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6668F-2567-6847-8FAA-F322964210F6}" type="slidenum">
              <a:rPr lang="en-US" smtClean="0"/>
              <a:t>‹#›</a:t>
            </a:fld>
            <a:endParaRPr lang="en-US"/>
          </a:p>
        </p:txBody>
      </p:sp>
    </p:spTree>
    <p:extLst>
      <p:ext uri="{BB962C8B-B14F-4D97-AF65-F5344CB8AC3E}">
        <p14:creationId xmlns:p14="http://schemas.microsoft.com/office/powerpoint/2010/main" val="12388729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41659F-32F9-8A43-8DDD-9328396BAAB5}" type="slidenum">
              <a:rPr lang="en-US">
                <a:solidFill>
                  <a:prstClr val="black"/>
                </a:solidFill>
              </a:rPr>
              <a:pPr>
                <a:defRPr/>
              </a:pPr>
              <a:t>5</a:t>
            </a:fld>
            <a:endParaRPr lang="en-US" dirty="0">
              <a:solidFill>
                <a:prstClr val="black"/>
              </a:solidFill>
            </a:endParaRPr>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750875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AA13D2-BA6E-804F-A1E5-9FC3DBFE71EA}" type="slidenum">
              <a:rPr lang="en-US">
                <a:solidFill>
                  <a:prstClr val="black"/>
                </a:solidFill>
              </a:rPr>
              <a:pPr>
                <a:defRPr/>
              </a:pPr>
              <a:t>15</a:t>
            </a:fld>
            <a:endParaRPr lang="en-US">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3473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AA13D2-BA6E-804F-A1E5-9FC3DBFE71EA}" type="slidenum">
              <a:rPr lang="en-US">
                <a:solidFill>
                  <a:prstClr val="black"/>
                </a:solidFill>
              </a:rPr>
              <a:pPr>
                <a:defRPr/>
              </a:pPr>
              <a:t>16</a:t>
            </a:fld>
            <a:endParaRPr lang="en-US">
              <a:solidFill>
                <a:prstClr val="black"/>
              </a:solidFill>
            </a:endParaRPr>
          </a:p>
        </p:txBody>
      </p:sp>
      <p:sp>
        <p:nvSpPr>
          <p:cNvPr id="147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7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94783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DB8740-D046-EB41-BDD4-6083D8D91EED}" type="slidenum">
              <a:rPr lang="en-US">
                <a:solidFill>
                  <a:prstClr val="black"/>
                </a:solidFill>
              </a:rPr>
              <a:pPr>
                <a:defRPr/>
              </a:pPr>
              <a:t>17</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9868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F5E56B-7EA8-1A48-9343-10E140E8A87B}" type="slidenum">
              <a:rPr lang="en-US">
                <a:solidFill>
                  <a:prstClr val="black"/>
                </a:solidFill>
                <a:latin typeface="Calibri"/>
              </a:rPr>
              <a:pPr>
                <a:defRPr/>
              </a:pPr>
              <a:t>18</a:t>
            </a:fld>
            <a:endParaRPr lang="en-US">
              <a:solidFill>
                <a:prstClr val="black"/>
              </a:solidFill>
              <a:latin typeface="Calibri"/>
            </a:endParaRPr>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F5E56B-7EA8-1A48-9343-10E140E8A87B}" type="slidenum">
              <a:rPr lang="en-US">
                <a:solidFill>
                  <a:prstClr val="black"/>
                </a:solidFill>
                <a:latin typeface="Calibri"/>
              </a:rPr>
              <a:pPr>
                <a:defRPr/>
              </a:pPr>
              <a:t>19</a:t>
            </a:fld>
            <a:endParaRPr lang="en-US">
              <a:solidFill>
                <a:prstClr val="black"/>
              </a:solidFill>
              <a:latin typeface="Calibri"/>
            </a:endParaRPr>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71979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090ED3-59F3-6D48-82D4-0C4CA25C370E}" type="slidenum">
              <a:rPr lang="en-US">
                <a:solidFill>
                  <a:prstClr val="black"/>
                </a:solidFill>
              </a:rPr>
              <a:pPr>
                <a:defRPr/>
              </a:pPr>
              <a:t>20</a:t>
            </a:fld>
            <a:endParaRPr lang="en-US">
              <a:solidFill>
                <a:prstClr val="black"/>
              </a:solidFill>
            </a:endParaRPr>
          </a:p>
        </p:txBody>
      </p:sp>
      <p:sp>
        <p:nvSpPr>
          <p:cNvPr id="183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50541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DB8740-D046-EB41-BDD4-6083D8D91EED}" type="slidenum">
              <a:rPr lang="en-US">
                <a:solidFill>
                  <a:prstClr val="black"/>
                </a:solidFill>
              </a:rPr>
              <a:pPr>
                <a:defRPr/>
              </a:pPr>
              <a:t>21</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3653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1BDF0A-F0F2-8744-8793-0C344DE2AB17}" type="slidenum">
              <a:rPr lang="en-US">
                <a:solidFill>
                  <a:prstClr val="black"/>
                </a:solidFill>
              </a:rPr>
              <a:pPr/>
              <a:t>22</a:t>
            </a:fld>
            <a:endParaRPr lang="en-US">
              <a:solidFill>
                <a:prstClr val="black"/>
              </a:solidFill>
            </a:endParaRPr>
          </a:p>
        </p:txBody>
      </p:sp>
      <p:sp>
        <p:nvSpPr>
          <p:cNvPr id="104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29918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375BE-56B9-E346-86BF-02FE364134E0}" type="slidenum">
              <a:rPr lang="en-US">
                <a:solidFill>
                  <a:prstClr val="black"/>
                </a:solidFill>
              </a:rPr>
              <a:pPr/>
              <a:t>23</a:t>
            </a:fld>
            <a:endParaRPr lang="en-US">
              <a:solidFill>
                <a:prstClr val="black"/>
              </a:solidFill>
            </a:endParaRPr>
          </a:p>
        </p:txBody>
      </p:sp>
      <p:sp>
        <p:nvSpPr>
          <p:cNvPr id="203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303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DB8740-D046-EB41-BDD4-6083D8D91EED}" type="slidenum">
              <a:rPr lang="en-US">
                <a:solidFill>
                  <a:prstClr val="black"/>
                </a:solidFill>
              </a:rPr>
              <a:pPr>
                <a:defRPr/>
              </a:pPr>
              <a:t>24</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51129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608359-4CFD-254A-BD91-DCC3F4A97B4B}" type="slidenum">
              <a:rPr lang="en-US">
                <a:solidFill>
                  <a:prstClr val="black"/>
                </a:solidFill>
              </a:rPr>
              <a:pPr>
                <a:defRPr/>
              </a:pPr>
              <a:t>6</a:t>
            </a:fld>
            <a:endParaRPr lang="en-US">
              <a:solidFill>
                <a:prstClr val="black"/>
              </a:solidFill>
            </a:endParaRPr>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169265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18738629-0A96-C646-81C1-2593B089266F}" type="slidenum">
              <a:rPr lang="en-US" altLang="en-US" sz="1200">
                <a:solidFill>
                  <a:srgbClr val="000000"/>
                </a:solidFill>
              </a:rPr>
              <a:pPr/>
              <a:t>25</a:t>
            </a:fld>
            <a:endParaRPr lang="en-US" altLang="en-US" sz="1200">
              <a:solidFill>
                <a:srgbClr val="000000"/>
              </a:solidFill>
            </a:endParaRPr>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526328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1700C6D4-3E88-1447-AC78-000A8589DA57}" type="slidenum">
              <a:rPr lang="en-US" altLang="en-US" sz="1200">
                <a:solidFill>
                  <a:srgbClr val="000000"/>
                </a:solidFill>
              </a:rPr>
              <a:pPr/>
              <a:t>26</a:t>
            </a:fld>
            <a:endParaRPr lang="en-US" altLang="en-US" sz="1200">
              <a:solidFill>
                <a:srgbClr val="000000"/>
              </a:solidFill>
            </a:endParaRPr>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75155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CD2E1387-A93F-0946-883D-7165E4500189}" type="slidenum">
              <a:rPr lang="en-US" altLang="en-US" sz="1200">
                <a:solidFill>
                  <a:srgbClr val="000000"/>
                </a:solidFill>
              </a:rPr>
              <a:pPr/>
              <a:t>27</a:t>
            </a:fld>
            <a:endParaRPr lang="en-US" altLang="en-US" sz="1200">
              <a:solidFill>
                <a:srgbClr val="000000"/>
              </a:solidFill>
            </a:endParaRPr>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948173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DEC2BC2-5727-2140-9887-535BC221C334}" type="slidenum">
              <a:rPr lang="en-US" altLang="en-US" sz="1200"/>
              <a:pPr/>
              <a:t>28</a:t>
            </a:fld>
            <a:endParaRPr lang="en-US" altLang="en-US" sz="120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319061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DEC2BC2-5727-2140-9887-535BC221C334}" type="slidenum">
              <a:rPr lang="en-US" altLang="en-US" sz="1200"/>
              <a:pPr/>
              <a:t>29</a:t>
            </a:fld>
            <a:endParaRPr lang="en-US" altLang="en-US" sz="1200"/>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126967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FC624FC3-9F30-3746-8AD1-88B735FFA510}" type="slidenum">
              <a:rPr lang="en-US" altLang="en-US" sz="1200">
                <a:solidFill>
                  <a:srgbClr val="000000"/>
                </a:solidFill>
              </a:rPr>
              <a:pPr/>
              <a:t>30</a:t>
            </a:fld>
            <a:endParaRPr lang="en-US" altLang="en-US" sz="1200">
              <a:solidFill>
                <a:srgbClr val="000000"/>
              </a:solidFill>
            </a:endParaRPr>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49354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4347FA0A-DB7C-344F-89C9-A1CE3D322B64}" type="slidenum">
              <a:rPr lang="en-US" altLang="en-US" sz="1200">
                <a:solidFill>
                  <a:srgbClr val="000000"/>
                </a:solidFill>
              </a:rPr>
              <a:pPr/>
              <a:t>31</a:t>
            </a:fld>
            <a:endParaRPr lang="en-US" altLang="en-US" sz="1200">
              <a:solidFill>
                <a:srgbClr val="000000"/>
              </a:solidFill>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049462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2D704181-BF25-C246-B8D6-EA70E2C49B00}" type="slidenum">
              <a:rPr lang="en-US" altLang="en-US" sz="1200"/>
              <a:pPr/>
              <a:t>32</a:t>
            </a:fld>
            <a:endParaRPr lang="en-US" altLang="en-US" sz="1200"/>
          </a:p>
        </p:txBody>
      </p:sp>
      <p:sp>
        <p:nvSpPr>
          <p:cNvPr id="10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035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61099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C104C-2DA4-9B42-91AA-14679B43C4FB}" type="slidenum">
              <a:rPr lang="en-US">
                <a:solidFill>
                  <a:srgbClr val="000000"/>
                </a:solidFill>
              </a:rPr>
              <a:pPr>
                <a:defRPr/>
              </a:pPr>
              <a:t>7</a:t>
            </a:fld>
            <a:endParaRPr lang="en-US">
              <a:solidFill>
                <a:srgbClr val="000000"/>
              </a:solidFill>
            </a:endParaRPr>
          </a:p>
        </p:txBody>
      </p:sp>
      <p:sp>
        <p:nvSpPr>
          <p:cNvPr id="259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75320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1D2EBD-B093-B444-85FE-B3D1CEC13380}" type="slidenum">
              <a:rPr lang="en-US">
                <a:solidFill>
                  <a:srgbClr val="000000"/>
                </a:solidFill>
              </a:rPr>
              <a:pPr>
                <a:defRPr/>
              </a:pPr>
              <a:t>8</a:t>
            </a:fld>
            <a:endParaRPr lang="en-US">
              <a:solidFill>
                <a:srgbClr val="000000"/>
              </a:solidFill>
            </a:endParaRPr>
          </a:p>
        </p:txBody>
      </p:sp>
      <p:sp>
        <p:nvSpPr>
          <p:cNvPr id="233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3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2144574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71F925-741D-3C44-A238-C7AF8BE23B24}" type="slidenum">
              <a:rPr lang="en-US">
                <a:solidFill>
                  <a:srgbClr val="000000"/>
                </a:solidFill>
              </a:rPr>
              <a:pPr>
                <a:defRPr/>
              </a:pPr>
              <a:t>9</a:t>
            </a:fld>
            <a:endParaRPr lang="en-US">
              <a:solidFill>
                <a:srgbClr val="000000"/>
              </a:solidFill>
            </a:endParaRPr>
          </a:p>
        </p:txBody>
      </p:sp>
      <p:sp>
        <p:nvSpPr>
          <p:cNvPr id="2754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00118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C104C-2DA4-9B42-91AA-14679B43C4FB}" type="slidenum">
              <a:rPr lang="en-US">
                <a:solidFill>
                  <a:srgbClr val="000000"/>
                </a:solidFill>
              </a:rPr>
              <a:pPr>
                <a:defRPr/>
              </a:pPr>
              <a:t>10</a:t>
            </a:fld>
            <a:endParaRPr lang="en-US" dirty="0">
              <a:solidFill>
                <a:srgbClr val="000000"/>
              </a:solidFill>
            </a:endParaRPr>
          </a:p>
        </p:txBody>
      </p:sp>
      <p:sp>
        <p:nvSpPr>
          <p:cNvPr id="259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590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44421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DB8740-D046-EB41-BDD4-6083D8D91EED}" type="slidenum">
              <a:rPr lang="en-US">
                <a:solidFill>
                  <a:prstClr val="black"/>
                </a:solidFill>
              </a:rPr>
              <a:pPr>
                <a:defRPr/>
              </a:pPr>
              <a:t>12</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5811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8F34A1-F965-4B4E-A571-D92B25E3F7FC}" type="slidenum">
              <a:rPr lang="en-US">
                <a:solidFill>
                  <a:prstClr val="black"/>
                </a:solidFill>
              </a:rPr>
              <a:pPr>
                <a:defRPr/>
              </a:pPr>
              <a:t>13</a:t>
            </a:fld>
            <a:endParaRPr lang="en-US">
              <a:solidFill>
                <a:prstClr val="black"/>
              </a:solidFill>
            </a:endParaRPr>
          </a:p>
        </p:txBody>
      </p:sp>
      <p:sp>
        <p:nvSpPr>
          <p:cNvPr id="176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808805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A0FCE9-49FD-FC47-832C-AFF7CA59A777}" type="slidenum">
              <a:rPr lang="en-US">
                <a:solidFill>
                  <a:prstClr val="black"/>
                </a:solidFill>
              </a:rPr>
              <a:pPr>
                <a:defRPr/>
              </a:pPr>
              <a:t>14</a:t>
            </a:fld>
            <a:endParaRPr lang="en-US">
              <a:solidFill>
                <a:prstClr val="black"/>
              </a:solidFill>
            </a:endParaRPr>
          </a:p>
        </p:txBody>
      </p:sp>
      <p:sp>
        <p:nvSpPr>
          <p:cNvPr id="2836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92434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CA343-A6C4-C545-B772-03B02D30FDB6}"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3358832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48C68-8526-A143-A4AA-1F7A879CAE4D}"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2330930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F7FB117-4AF7-FC4B-83AB-17BE573FF40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F73D2D0-3CEC-EA4B-AD2F-9F0467BE891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ACBD79C-23BB-EE41-A1B4-F55B4737750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8233C3D-1628-9A4B-8738-332697C66157}"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2711977-EC2F-AB45-AD56-0D24A793D4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06BDD33-E73D-5A4F-BEE4-4789C3FDB7A5}"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C8908C1-A39A-E340-9505-4D0F6D826C8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8C2FB32-15AA-2D4E-9C05-516662B012C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55375BF-0ED7-6B47-AC65-77A5D48763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B96212E-D9C9-3B46-A15D-3EB081D3E61B}"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8B99B-7F73-AB4D-A24D-A408C424847F}"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77596523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FD9E05-59AB-CD42-86D9-24D1CD704A5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F7FB117-4AF7-FC4B-83AB-17BE573FF40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F73D2D0-3CEC-EA4B-AD2F-9F0467BE891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ACBD79C-23BB-EE41-A1B4-F55B4737750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8233C3D-1628-9A4B-8738-332697C66157}"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2711977-EC2F-AB45-AD56-0D24A793D4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06BDD33-E73D-5A4F-BEE4-4789C3FDB7A5}"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C8908C1-A39A-E340-9505-4D0F6D826C8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8C2FB32-15AA-2D4E-9C05-516662B012C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55375BF-0ED7-6B47-AC65-77A5D48763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2539A3D-B861-3C49-A055-AC3B3AA42CC2}" type="datetimeFigureOut">
              <a:rPr lang="en-US"/>
              <a:pPr>
                <a:defRPr/>
              </a:pPr>
              <a:t>1/29/20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F0A71A7-B471-A444-A85D-BFFCA58CAD58}" type="slidenum">
              <a:rPr lang="en-US"/>
              <a:pPr>
                <a:defRPr/>
              </a:pPr>
              <a:t>‹#›</a:t>
            </a:fld>
            <a:endParaRPr lang="en-US"/>
          </a:p>
        </p:txBody>
      </p:sp>
    </p:spTree>
    <p:extLst>
      <p:ext uri="{BB962C8B-B14F-4D97-AF65-F5344CB8AC3E}">
        <p14:creationId xmlns:p14="http://schemas.microsoft.com/office/powerpoint/2010/main" val="41404438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B96212E-D9C9-3B46-A15D-3EB081D3E61B}"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FD9E05-59AB-CD42-86D9-24D1CD704A5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BD7788-6087-0E47-8A44-978068F785B8}" type="datetimeFigureOut">
              <a:rPr lang="en-US"/>
              <a:pPr>
                <a:defRPr/>
              </a:pPr>
              <a:t>1/29/20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491AC6A-EA63-9A42-83CD-435A1F6FCFB3}" type="slidenum">
              <a:rPr lang="en-US"/>
              <a:pPr>
                <a:defRPr/>
              </a:pPr>
              <a:t>‹#›</a:t>
            </a:fld>
            <a:endParaRPr lang="en-US"/>
          </a:p>
        </p:txBody>
      </p:sp>
    </p:spTree>
    <p:extLst>
      <p:ext uri="{BB962C8B-B14F-4D97-AF65-F5344CB8AC3E}">
        <p14:creationId xmlns:p14="http://schemas.microsoft.com/office/powerpoint/2010/main" val="40332791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F7FB117-4AF7-FC4B-83AB-17BE573FF40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F73D2D0-3CEC-EA4B-AD2F-9F0467BE891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ACBD79C-23BB-EE41-A1B4-F55B4737750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8233C3D-1628-9A4B-8738-332697C66157}"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2711977-EC2F-AB45-AD56-0D24A793D4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06BDD33-E73D-5A4F-BEE4-4789C3FDB7A5}"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C8908C1-A39A-E340-9505-4D0F6D826C8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9B2883-E479-094E-BC66-32543648AAC1}" type="datetimeFigureOut">
              <a:rPr lang="en-US"/>
              <a:pPr>
                <a:defRPr/>
              </a:pPr>
              <a:t>1/29/20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E20C2A7-0023-7B46-A562-F55AE90C4D96}" type="slidenum">
              <a:rPr lang="en-US"/>
              <a:pPr>
                <a:defRPr/>
              </a:pPr>
              <a:t>‹#›</a:t>
            </a:fld>
            <a:endParaRPr lang="en-US"/>
          </a:p>
        </p:txBody>
      </p:sp>
    </p:spTree>
    <p:extLst>
      <p:ext uri="{BB962C8B-B14F-4D97-AF65-F5344CB8AC3E}">
        <p14:creationId xmlns:p14="http://schemas.microsoft.com/office/powerpoint/2010/main" val="32802706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8C2FB32-15AA-2D4E-9C05-516662B012C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55375BF-0ED7-6B47-AC65-77A5D48763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B96212E-D9C9-3B46-A15D-3EB081D3E61B}"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FD9E05-59AB-CD42-86D9-24D1CD704A5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357FF81-63A5-1546-8829-5B6A9167956C}" type="datetimeFigureOut">
              <a:rPr lang="en-US"/>
              <a:pPr>
                <a:defRPr/>
              </a:pPr>
              <a:t>1/29/20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1699A8-21EE-FF41-BF40-78CFBC0F3049}" type="slidenum">
              <a:rPr lang="en-US"/>
              <a:pPr>
                <a:defRPr/>
              </a:pPr>
              <a:t>‹#›</a:t>
            </a:fld>
            <a:endParaRPr lang="en-US"/>
          </a:p>
        </p:txBody>
      </p:sp>
    </p:spTree>
    <p:extLst>
      <p:ext uri="{BB962C8B-B14F-4D97-AF65-F5344CB8AC3E}">
        <p14:creationId xmlns:p14="http://schemas.microsoft.com/office/powerpoint/2010/main" val="43283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590AFA9-8B7E-B644-B298-777DCE434F2E}" type="datetimeFigureOut">
              <a:rPr lang="en-US"/>
              <a:pPr>
                <a:defRPr/>
              </a:pPr>
              <a:t>1/29/20</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9C2D409-8206-8D4F-9A63-7CFFBD72B401}" type="slidenum">
              <a:rPr lang="en-US"/>
              <a:pPr>
                <a:defRPr/>
              </a:pPr>
              <a:t>‹#›</a:t>
            </a:fld>
            <a:endParaRPr lang="en-US"/>
          </a:p>
        </p:txBody>
      </p:sp>
    </p:spTree>
    <p:extLst>
      <p:ext uri="{BB962C8B-B14F-4D97-AF65-F5344CB8AC3E}">
        <p14:creationId xmlns:p14="http://schemas.microsoft.com/office/powerpoint/2010/main" val="4236075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F6F8691-366C-9B48-BAE6-A56DFF7B67E7}" type="datetimeFigureOut">
              <a:rPr lang="en-US"/>
              <a:pPr>
                <a:defRPr/>
              </a:pPr>
              <a:t>1/29/20</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3A52A8-B130-944D-86D3-8867BD0E38E9}" type="slidenum">
              <a:rPr lang="en-US"/>
              <a:pPr>
                <a:defRPr/>
              </a:pPr>
              <a:t>‹#›</a:t>
            </a:fld>
            <a:endParaRPr lang="en-US"/>
          </a:p>
        </p:txBody>
      </p:sp>
    </p:spTree>
    <p:extLst>
      <p:ext uri="{BB962C8B-B14F-4D97-AF65-F5344CB8AC3E}">
        <p14:creationId xmlns:p14="http://schemas.microsoft.com/office/powerpoint/2010/main" val="2877493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0BEE5C-92D1-C84A-9C19-6588A4C54DA7}" type="datetimeFigureOut">
              <a:rPr lang="en-US"/>
              <a:pPr>
                <a:defRPr/>
              </a:pPr>
              <a:t>1/29/20</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CDB70FB-B477-F942-B5D6-CD06994EBC45}" type="slidenum">
              <a:rPr lang="en-US"/>
              <a:pPr>
                <a:defRPr/>
              </a:pPr>
              <a:t>‹#›</a:t>
            </a:fld>
            <a:endParaRPr lang="en-US"/>
          </a:p>
        </p:txBody>
      </p:sp>
    </p:spTree>
    <p:extLst>
      <p:ext uri="{BB962C8B-B14F-4D97-AF65-F5344CB8AC3E}">
        <p14:creationId xmlns:p14="http://schemas.microsoft.com/office/powerpoint/2010/main" val="2621063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85E770-49C8-0142-A7DD-4AF94F8D18EB}" type="datetimeFigureOut">
              <a:rPr lang="en-US"/>
              <a:pPr>
                <a:defRPr/>
              </a:pPr>
              <a:t>1/29/20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20B112E-20EF-354A-AF68-1CC2596B7B35}" type="slidenum">
              <a:rPr lang="en-US"/>
              <a:pPr>
                <a:defRPr/>
              </a:pPr>
              <a:t>‹#›</a:t>
            </a:fld>
            <a:endParaRPr lang="en-US"/>
          </a:p>
        </p:txBody>
      </p:sp>
    </p:spTree>
    <p:extLst>
      <p:ext uri="{BB962C8B-B14F-4D97-AF65-F5344CB8AC3E}">
        <p14:creationId xmlns:p14="http://schemas.microsoft.com/office/powerpoint/2010/main" val="6291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36B203-F740-DC40-9073-46442CFB0CF6}"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1657611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B5F9CC2-C3B3-CD40-8AD5-3859AB143B8E}" type="datetimeFigureOut">
              <a:rPr lang="en-US"/>
              <a:pPr>
                <a:defRPr/>
              </a:pPr>
              <a:t>1/29/20</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638753-8B1A-B948-9FD9-CABBC94E5F00}" type="slidenum">
              <a:rPr lang="en-US"/>
              <a:pPr>
                <a:defRPr/>
              </a:pPr>
              <a:t>‹#›</a:t>
            </a:fld>
            <a:endParaRPr lang="en-US"/>
          </a:p>
        </p:txBody>
      </p:sp>
    </p:spTree>
    <p:extLst>
      <p:ext uri="{BB962C8B-B14F-4D97-AF65-F5344CB8AC3E}">
        <p14:creationId xmlns:p14="http://schemas.microsoft.com/office/powerpoint/2010/main" val="3124352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C068C0E-AF21-D346-976A-8732F0BCA645}" type="datetimeFigureOut">
              <a:rPr lang="en-US"/>
              <a:pPr>
                <a:defRPr/>
              </a:pPr>
              <a:t>1/29/20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17C117-E45F-FD48-80C2-6D6DA17B5D07}" type="slidenum">
              <a:rPr lang="en-US"/>
              <a:pPr>
                <a:defRPr/>
              </a:pPr>
              <a:t>‹#›</a:t>
            </a:fld>
            <a:endParaRPr lang="en-US"/>
          </a:p>
        </p:txBody>
      </p:sp>
    </p:spTree>
    <p:extLst>
      <p:ext uri="{BB962C8B-B14F-4D97-AF65-F5344CB8AC3E}">
        <p14:creationId xmlns:p14="http://schemas.microsoft.com/office/powerpoint/2010/main" val="1905031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98F5EF-26A1-6B41-8E74-A33D37EC5207}" type="datetimeFigureOut">
              <a:rPr lang="en-US"/>
              <a:pPr>
                <a:defRPr/>
              </a:pPr>
              <a:t>1/29/20</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12D87B2-18A3-4347-9D4E-DF9F52CB5DB5}" type="slidenum">
              <a:rPr lang="en-US"/>
              <a:pPr>
                <a:defRPr/>
              </a:pPr>
              <a:t>‹#›</a:t>
            </a:fld>
            <a:endParaRPr lang="en-US"/>
          </a:p>
        </p:txBody>
      </p:sp>
    </p:spTree>
    <p:extLst>
      <p:ext uri="{BB962C8B-B14F-4D97-AF65-F5344CB8AC3E}">
        <p14:creationId xmlns:p14="http://schemas.microsoft.com/office/powerpoint/2010/main" val="2481414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CA343-A6C4-C545-B772-03B02D30FDB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36B203-F740-DC40-9073-46442CFB0CF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E7F8C-2AF8-854B-BC15-4324318A5550}"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34598-5A2B-C745-AF7B-BBF3956A744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38F5C-FD1A-1448-B2C6-D3FB0796DCB8}"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EFE60B-CABA-2145-AD32-AB25A85DD3F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308F96-1221-1546-B964-3790AF4B8F53}"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E7F8C-2AF8-854B-BC15-4324318A5550}"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355968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6A488-FEA5-4543-B3C0-19B8816197A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71F571-D07A-384F-8D29-D78284263B04}"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48C68-8526-A143-A4AA-1F7A879CAE4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8B99B-7F73-AB4D-A24D-A408C424847F}"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AE3A05-7B3C-EE49-AFCE-B79AB31C8E96}"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CE9CF-661C-1C4C-805A-379C3892CDFA}"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7CA0-CB6D-2F48-A7EE-AD8616A55932}"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675C95-81AC-9E4D-922B-3E1D5BFDC654}"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33F9F9-09AE-564D-8233-8C58B8228B81}"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B895A3-0113-F846-AC18-1394EFE4C13B}"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34598-5A2B-C745-AF7B-BBF3956A744E}"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1767254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EE03FA-E217-784F-AE36-30B015F66995}"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812BD2-C22C-8A42-94BC-86E4AD80334B}"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8B3A55-D4BF-8D43-A3D3-F9999A798BCE}"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276400-E230-634B-866E-36950FE8A94D}"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16C44-C921-5E4F-A744-017F47F674FA}" type="slidenum">
              <a:rPr lang="en-US">
                <a:solidFill>
                  <a:srgbClr val="000000"/>
                </a:solidFill>
              </a:rPr>
              <a:pPr>
                <a:defRPr/>
              </a:pPr>
              <a:t>‹#›</a:t>
            </a:fld>
            <a:endParaRPr lang="en-US">
              <a:solidFill>
                <a:srgbClr val="000000"/>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CA343-A6C4-C545-B772-03B02D30FDB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36B203-F740-DC40-9073-46442CFB0CF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E7F8C-2AF8-854B-BC15-4324318A5550}"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34598-5A2B-C745-AF7B-BBF3956A744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38F5C-FD1A-1448-B2C6-D3FB0796DCB8}"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38F5C-FD1A-1448-B2C6-D3FB0796DCB8}"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2028554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EFE60B-CABA-2145-AD32-AB25A85DD3F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308F96-1221-1546-B964-3790AF4B8F53}"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6A488-FEA5-4543-B3C0-19B8816197A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71F571-D07A-384F-8D29-D78284263B04}"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48C68-8526-A143-A4AA-1F7A879CAE4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8B99B-7F73-AB4D-A24D-A408C424847F}"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EFE60B-CABA-2145-AD32-AB25A85DD3FD}"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322994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FCA343-A6C4-C545-B772-03B02D30FDB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36B203-F740-DC40-9073-46442CFB0CF6}"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8E7F8C-2AF8-854B-BC15-4324318A5550}"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308F96-1221-1546-B964-3790AF4B8F53}"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1953212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34598-5A2B-C745-AF7B-BBF3956A744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38F5C-FD1A-1448-B2C6-D3FB0796DCB8}"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2EFE60B-CABA-2145-AD32-AB25A85DD3F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308F96-1221-1546-B964-3790AF4B8F53}"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6A488-FEA5-4543-B3C0-19B8816197AE}"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71F571-D07A-384F-8D29-D78284263B04}"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548C68-8526-A143-A4AA-1F7A879CAE4D}"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68B99B-7F73-AB4D-A24D-A408C424847F}" type="slidenum">
              <a:rPr lang="en-US">
                <a:solidFill>
                  <a:srgbClr val="FFFFFF"/>
                </a:solidFill>
              </a:rPr>
              <a:pPr>
                <a:defRPr/>
              </a:pPr>
              <a:t>‹#›</a:t>
            </a:fld>
            <a:endParaRPr lang="en-US">
              <a:solidFill>
                <a:srgbClr val="FFFFFF"/>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DEBA1B3-5C4D-1B4E-9365-CD6834DA766F}"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5A37ECA-0934-134A-9F87-4F09B63BB7CF}"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86A488-FEA5-4543-B3C0-19B8816197AE}"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3203346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4AB2B09-056C-8D4A-BC44-9D7A8E78F0B0}"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90B4B0D-62CE-C44E-9AE3-77A3778A1BD7}"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BC8A010B-EF8A-1F4E-9331-86A245D745C7}"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25448509-F13A-274A-A053-6F446A078FB3}"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F32BA99E-FBF5-EB42-AC90-45D4D3C65C6C}"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301E998-8C02-D54C-95F8-13DE3FF8102A}"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AA700C3-6239-6049-AA97-BD6759D8DDA8}"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3FD0652-585C-4340-8D11-77E42454D8B4}"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C8180FA-44B2-0142-B911-443D278B302B}" type="slidenum">
              <a:rPr lang="en-US">
                <a:solidFill>
                  <a:srgbClr val="FFFFFF"/>
                </a:solidFill>
              </a:rPr>
              <a:pPr/>
              <a:t>‹#›</a:t>
            </a:fld>
            <a:endParaRPr lang="en-US">
              <a:solidFill>
                <a:srgbClr val="FFFFFF"/>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F7FB117-4AF7-FC4B-83AB-17BE573FF40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71F571-D07A-384F-8D29-D78284263B04}" type="slidenum">
              <a:rPr lang="en-US">
                <a:solidFill>
                  <a:srgbClr val="FFFFFF"/>
                </a:solidFill>
                <a:latin typeface="Times"/>
                <a:ea typeface="ＭＳ Ｐゴシック"/>
              </a:rPr>
              <a:pPr>
                <a:defRPr/>
              </a:pPr>
              <a:t>‹#›</a:t>
            </a:fld>
            <a:endParaRPr lang="en-US">
              <a:solidFill>
                <a:srgbClr val="FFFFFF"/>
              </a:solidFill>
              <a:latin typeface="Times"/>
              <a:ea typeface="ＭＳ Ｐゴシック"/>
            </a:endParaRPr>
          </a:p>
        </p:txBody>
      </p:sp>
    </p:spTree>
    <p:extLst>
      <p:ext uri="{BB962C8B-B14F-4D97-AF65-F5344CB8AC3E}">
        <p14:creationId xmlns:p14="http://schemas.microsoft.com/office/powerpoint/2010/main" val="3936829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F73D2D0-3CEC-EA4B-AD2F-9F0467BE891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ACBD79C-23BB-EE41-A1B4-F55B4737750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8233C3D-1628-9A4B-8738-332697C66157}"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2711977-EC2F-AB45-AD56-0D24A793D4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06BDD33-E73D-5A4F-BEE4-4789C3FDB7A5}"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C8908C1-A39A-E340-9505-4D0F6D826C8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8C2FB32-15AA-2D4E-9C05-516662B012C2}"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55375BF-0ED7-6B47-AC65-77A5D4876310}"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B96212E-D9C9-3B46-A15D-3EB081D3E61B}"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FD9E05-59AB-CD42-86D9-24D1CD704A53}"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eaLnBrk="0" fontAlgn="base" hangingPunct="0">
              <a:spcBef>
                <a:spcPct val="0"/>
              </a:spcBef>
              <a:spcAft>
                <a:spcPct val="0"/>
              </a:spcAft>
              <a:defRPr/>
            </a:pPr>
            <a:endParaRPr lang="en-US">
              <a:solidFill>
                <a:srgbClr val="FFFFFF"/>
              </a:solidFill>
              <a:latin typeface="Times"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defTabSz="914400" eaLnBrk="0" fontAlgn="base" hangingPunct="0">
              <a:spcBef>
                <a:spcPct val="0"/>
              </a:spcBef>
              <a:spcAft>
                <a:spcPct val="0"/>
              </a:spcAft>
              <a:defRPr/>
            </a:pPr>
            <a:endParaRPr lang="en-US">
              <a:solidFill>
                <a:srgbClr val="FFFFFF"/>
              </a:solidFill>
              <a:latin typeface="Times"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eaLnBrk="0" fontAlgn="base" hangingPunct="0">
              <a:spcBef>
                <a:spcPct val="0"/>
              </a:spcBef>
              <a:spcAft>
                <a:spcPct val="0"/>
              </a:spcAft>
              <a:defRPr/>
            </a:pPr>
            <a:fld id="{018B8A35-817C-974C-B136-A62E929499CD}" type="slidenum">
              <a:rPr lang="en-US">
                <a:solidFill>
                  <a:srgbClr val="FFFFFF"/>
                </a:solidFill>
                <a:latin typeface="Times" charset="0"/>
                <a:ea typeface="ＭＳ Ｐゴシック" charset="0"/>
              </a:rPr>
              <a:pPr defTabSz="914400" eaLnBrk="0" fontAlgn="base" hangingPunct="0">
                <a:spcBef>
                  <a:spcPct val="0"/>
                </a:spcBef>
                <a:spcAft>
                  <a:spcPct val="0"/>
                </a:spcAft>
                <a:defRPr/>
              </a:pPr>
              <a:t>‹#›</a:t>
            </a:fld>
            <a:endParaRPr lang="en-US">
              <a:solidFill>
                <a:srgbClr val="FFFFFF"/>
              </a:solidFill>
              <a:latin typeface="Times" charset="0"/>
              <a:ea typeface="ＭＳ Ｐゴシック" charset="0"/>
            </a:endParaRPr>
          </a:p>
        </p:txBody>
      </p:sp>
    </p:spTree>
    <p:extLst>
      <p:ext uri="{BB962C8B-B14F-4D97-AF65-F5344CB8AC3E}">
        <p14:creationId xmlns:p14="http://schemas.microsoft.com/office/powerpoint/2010/main" val="396218797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pPr>
            <a:fld id="{0F7644BA-A62E-D547-9334-5A2AD6B56134}" type="slidenum">
              <a:rPr lang="en-US" altLang="en-US" smtClean="0">
                <a:solidFill>
                  <a:srgbClr val="FFFFFF"/>
                </a:solidFill>
              </a:rPr>
              <a:pPr defTabSz="914400" eaLnBrk="0" fontAlgn="base" hangingPunct="0">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93964841"/>
      </p:ext>
    </p:extLst>
  </p:cSld>
  <p:clrMap bg1="dk2" tx1="lt1" bg2="dk1"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pPr>
            <a:fld id="{0F7644BA-A62E-D547-9334-5A2AD6B56134}" type="slidenum">
              <a:rPr lang="en-US" altLang="en-US" smtClean="0">
                <a:solidFill>
                  <a:srgbClr val="FFFFFF"/>
                </a:solidFill>
              </a:rPr>
              <a:pPr defTabSz="914400" eaLnBrk="0" fontAlgn="base" hangingPunct="0">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505761700"/>
      </p:ext>
    </p:extLst>
  </p:cSld>
  <p:clrMap bg1="dk2" tx1="lt1" bg2="dk1"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04039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pPr>
            <a:fld id="{0F7644BA-A62E-D547-9334-5A2AD6B56134}" type="slidenum">
              <a:rPr lang="en-US" altLang="en-US" smtClean="0">
                <a:solidFill>
                  <a:srgbClr val="FFFFFF"/>
                </a:solidFill>
              </a:rPr>
              <a:pPr defTabSz="914400" eaLnBrk="0" fontAlgn="base" hangingPunct="0">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950077619"/>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4AC2FE3E-8C75-1547-B323-AC95B0C3F0CE}" type="datetimeFigureOut">
              <a:rPr lang="en-US"/>
              <a:pPr>
                <a:defRPr/>
              </a:pPr>
              <a:t>1/29/20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C0CB408-0A35-5D41-957F-DC5FC2617C6B}" type="slidenum">
              <a:rPr lang="en-US"/>
              <a:pPr>
                <a:defRPr/>
              </a:pPr>
              <a:t>‹#›</a:t>
            </a:fld>
            <a:endParaRPr lang="en-US"/>
          </a:p>
        </p:txBody>
      </p:sp>
    </p:spTree>
    <p:extLst>
      <p:ext uri="{BB962C8B-B14F-4D97-AF65-F5344CB8AC3E}">
        <p14:creationId xmlns:p14="http://schemas.microsoft.com/office/powerpoint/2010/main" val="17280000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eaLnBrk="0" fontAlgn="base" hangingPunct="0">
              <a:spcBef>
                <a:spcPct val="0"/>
              </a:spcBef>
              <a:spcAft>
                <a:spcPct val="0"/>
              </a:spcAft>
              <a:defRPr/>
            </a:pPr>
            <a:fld id="{018B8A35-817C-974C-B136-A62E929499CD}" type="slidenum">
              <a:rPr lang="en-US">
                <a:solidFill>
                  <a:srgbClr val="FFFFFF"/>
                </a:solidFill>
              </a:rPr>
              <a:pPr defTabSz="914400"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87210187"/>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90AC0C1C-120D-5447-92F3-AC11CA451231}"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329926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eaLnBrk="0" fontAlgn="base" hangingPunct="0">
              <a:spcBef>
                <a:spcPct val="0"/>
              </a:spcBef>
              <a:spcAft>
                <a:spcPct val="0"/>
              </a:spcAft>
              <a:defRPr/>
            </a:pPr>
            <a:fld id="{018B8A35-817C-974C-B136-A62E929499CD}" type="slidenum">
              <a:rPr lang="en-US">
                <a:solidFill>
                  <a:srgbClr val="FFFFFF"/>
                </a:solidFill>
              </a:rPr>
              <a:pPr defTabSz="914400"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6127667"/>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4EF76-FDCE-6F42-BA99-F2586815C267}" type="datetimeFigureOut">
              <a:rPr lang="en-US" smtClean="0">
                <a:solidFill>
                  <a:prstClr val="black">
                    <a:tint val="75000"/>
                  </a:prstClr>
                </a:solidFill>
              </a:rPr>
              <a:pPr/>
              <a:t>1/29/20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4025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eaLnBrk="0" fontAlgn="base" hangingPunct="0">
              <a:spcBef>
                <a:spcPct val="0"/>
              </a:spcBef>
              <a:spcAft>
                <a:spcPct val="0"/>
              </a:spcAft>
              <a:defRPr/>
            </a:pPr>
            <a:fld id="{018B8A35-817C-974C-B136-A62E929499CD}" type="slidenum">
              <a:rPr lang="en-US">
                <a:solidFill>
                  <a:srgbClr val="FFFFFF"/>
                </a:solidFill>
              </a:rPr>
              <a:pPr defTabSz="914400"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072258161"/>
      </p:ext>
    </p:extLst>
  </p:cSld>
  <p:clrMap bg1="dk2" tx1="lt1" bg2="dk1"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E09171ED-04A8-CE4A-86C2-8A0DABA3A66E}" type="slidenum">
              <a:rPr lang="en-US" smtClean="0">
                <a:solidFill>
                  <a:srgbClr val="FFFFFF"/>
                </a:solidFill>
              </a:rPr>
              <a:pPr defTabSz="914400" eaLnBrk="0" fontAlgn="base" hangingPunct="0">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829217638"/>
      </p:ext>
    </p:extLst>
  </p:cSld>
  <p:clrMap bg1="dk2" tx1="lt1" bg2="dk1"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pPr>
            <a:fld id="{0F7644BA-A62E-D547-9334-5A2AD6B56134}" type="slidenum">
              <a:rPr lang="en-US" altLang="en-US" smtClean="0">
                <a:solidFill>
                  <a:srgbClr val="FFFFFF"/>
                </a:solidFill>
              </a:rPr>
              <a:pPr defTabSz="914400" eaLnBrk="0" fontAlgn="base" hangingPunct="0">
                <a:spcBef>
                  <a:spcPct val="0"/>
                </a:spcBef>
                <a:spcAft>
                  <a:spcPct val="0"/>
                </a:spcAft>
              </a:pPr>
              <a:t>‹#›</a:t>
            </a:fld>
            <a:endParaRPr lang="en-US" altLang="en-US" smtClean="0">
              <a:solidFill>
                <a:srgbClr val="FFFFFF"/>
              </a:solidFill>
            </a:endParaRPr>
          </a:p>
        </p:txBody>
      </p:sp>
    </p:spTree>
    <p:extLst>
      <p:ext uri="{BB962C8B-B14F-4D97-AF65-F5344CB8AC3E}">
        <p14:creationId xmlns:p14="http://schemas.microsoft.com/office/powerpoint/2010/main" val="1540459934"/>
      </p:ext>
    </p:extLst>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hyperlink" Target="http://www.artscatalyst.org/mir-campaign-2003" TargetMode="External"/><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4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hyperlink" Target="http://www.artscatalyst.org/mir-campaign-2003" TargetMode="External"/><Relationship Id="rId4" Type="http://schemas.openxmlformats.org/officeDocument/2006/relationships/hyperlink" Target="https://www.youtube.com/watch?v=vB6n4nZOQOo" TargetMode="External"/><Relationship Id="rId5" Type="http://schemas.microsoft.com/office/2011/relationships/webextension" Target="../webextensions/webextension1.xml"/><Relationship Id="rId6" Type="http://schemas.openxmlformats.org/officeDocument/2006/relationships/image" Target="../media/image90.png"/><Relationship Id="rId1" Type="http://schemas.openxmlformats.org/officeDocument/2006/relationships/slideLayout" Target="../slideLayouts/slideLayout45.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hyperlink" Target="http://www.ilandart.org/dance-projects/imap/" TargetMode="External"/><Relationship Id="rId4" Type="http://schemas.microsoft.com/office/2011/relationships/webextension" Target="../webextensions/webextension2.xml"/><Relationship Id="rId5" Type="http://schemas.openxmlformats.org/officeDocument/2006/relationships/image" Target="../media/image100.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hyperlink" Target="http://www.birdbraindance.org/index.cfm" TargetMode="External"/><Relationship Id="rId4" Type="http://schemas.openxmlformats.org/officeDocument/2006/relationships/image" Target="../media/image10.jpeg"/><Relationship Id="rId5" Type="http://schemas.openxmlformats.org/officeDocument/2006/relationships/hyperlink" Target="http://www.nytimes.com/2001/05/06/arts/dance-like-a-bird-like-a-whale-like-the-wind.html" TargetMode="External"/><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microsoft.com/office/2011/relationships/webextension" Target="../webextensions/webextension3.xml"/><Relationship Id="rId4"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hyperlink" Target="http://nedkahn.com/portfolio/tipping-wall/" TargetMode="External"/><Relationship Id="rId13"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npr.org/templates/story/story.php?storyId=4524673" TargetMode="External"/><Relationship Id="rId4" Type="http://schemas.openxmlformats.org/officeDocument/2006/relationships/hyperlink" Target="http://nedkahn.com/portfolio/enagua/" TargetMode="External"/><Relationship Id="rId5" Type="http://schemas.openxmlformats.org/officeDocument/2006/relationships/image" Target="../media/image12.png"/><Relationship Id="rId6" Type="http://schemas.openxmlformats.org/officeDocument/2006/relationships/hyperlink" Target="http://nedkahn.com/portfolio/technorama-facade/" TargetMode="External"/><Relationship Id="rId7" Type="http://schemas.openxmlformats.org/officeDocument/2006/relationships/image" Target="../media/image13.png"/><Relationship Id="rId8" Type="http://schemas.openxmlformats.org/officeDocument/2006/relationships/hyperlink" Target="http://nedkahn.com/portfolio/tornado/" TargetMode="External"/><Relationship Id="rId9" Type="http://schemas.openxmlformats.org/officeDocument/2006/relationships/image" Target="../media/image14.png"/><Relationship Id="rId10" Type="http://schemas.openxmlformats.org/officeDocument/2006/relationships/hyperlink" Target="http://nedkahn.com/portfolio/duales-systems-pavil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hyperlink" Target="http://www.futurefarmers.com/survey/algae.php" TargetMode="External"/><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hyperlink" Target="http://www.indybay.org/uploads/2005/02/08/different_bits_-_feb_07__2005_07_55pm.mp3" TargetMode="External"/><Relationship Id="rId1" Type="http://schemas.openxmlformats.org/officeDocument/2006/relationships/slideLayout" Target="../slideLayouts/slideLayout78.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hyperlink" Target="http://www.futurefarmers.com/projects/lunchboxlaboratory" TargetMode="External"/><Relationship Id="rId4" Type="http://schemas.openxmlformats.org/officeDocument/2006/relationships/image" Target="../media/image20.png"/><Relationship Id="rId1" Type="http://schemas.openxmlformats.org/officeDocument/2006/relationships/slideLayout" Target="../slideLayouts/slideLayout78.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1.xml"/><Relationship Id="rId3"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1" Type="http://schemas.openxmlformats.org/officeDocument/2006/relationships/slideLayout" Target="../slideLayouts/slideLayout89.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jennyodell.com/satellite.html" TargetMode="External"/><Relationship Id="rId1" Type="http://schemas.openxmlformats.org/officeDocument/2006/relationships/slideLayout" Target="../slideLayouts/slideLayout89.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hyperlink" Target="http://www.jennyodell.com/satellite.html" TargetMode="External"/><Relationship Id="rId4" Type="http://schemas.openxmlformats.org/officeDocument/2006/relationships/image" Target="../media/image26.tiff"/><Relationship Id="rId5" Type="http://schemas.openxmlformats.org/officeDocument/2006/relationships/image" Target="../media/image27.tiff"/><Relationship Id="rId1" Type="http://schemas.openxmlformats.org/officeDocument/2006/relationships/slideLayout" Target="../slideLayouts/slideLayout89.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25.xml"/><Relationship Id="rId3" Type="http://schemas.openxmlformats.org/officeDocument/2006/relationships/image" Target="../media/image2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xml"/><Relationship Id="rId3" Type="http://schemas.openxmlformats.org/officeDocument/2006/relationships/image" Target="../media/image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A6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7211" y="2348090"/>
            <a:ext cx="7636935" cy="1964267"/>
          </a:xfrm>
        </p:spPr>
        <p:txBody>
          <a:bodyPr>
            <a:normAutofit fontScale="90000"/>
          </a:bodyPr>
          <a:lstStyle/>
          <a:p>
            <a:r>
              <a:rPr lang="en-US" sz="3600" dirty="0" smtClean="0"/>
              <a:t/>
            </a:r>
            <a:br>
              <a:rPr lang="en-US" sz="3600" dirty="0" smtClean="0"/>
            </a:br>
            <a:r>
              <a:rPr lang="en-US" sz="4000" dirty="0" smtClean="0">
                <a:solidFill>
                  <a:srgbClr val="000000"/>
                </a:solidFill>
              </a:rPr>
              <a:t>WELCOME </a:t>
            </a:r>
            <a:r>
              <a:rPr lang="en-US" sz="4000" dirty="0"/>
              <a:t>Art7D </a:t>
            </a:r>
            <a:r>
              <a:rPr lang="en-US" sz="4000" dirty="0" smtClean="0"/>
              <a:t>2020</a:t>
            </a:r>
            <a:r>
              <a:rPr lang="en-US" sz="4000" dirty="0" smtClean="0">
                <a:solidFill>
                  <a:srgbClr val="000000"/>
                </a:solidFill>
              </a:rPr>
              <a:t>!</a:t>
            </a:r>
            <a:br>
              <a:rPr lang="en-US" sz="4000" dirty="0" smtClean="0">
                <a:solidFill>
                  <a:srgbClr val="000000"/>
                </a:solidFill>
              </a:rPr>
            </a:br>
            <a:r>
              <a:rPr lang="en-US" sz="4000" dirty="0">
                <a:solidFill>
                  <a:srgbClr val="000000"/>
                </a:solidFill>
              </a:rPr>
              <a:t/>
            </a:r>
            <a:br>
              <a:rPr lang="en-US" sz="4000" dirty="0">
                <a:solidFill>
                  <a:srgbClr val="000000"/>
                </a:solidFill>
              </a:rPr>
            </a:br>
            <a:r>
              <a:rPr lang="en-US" sz="3600" b="1" dirty="0" smtClean="0"/>
              <a:t>Lecture Attendance:</a:t>
            </a:r>
            <a:r>
              <a:rPr lang="en-US" sz="3600" dirty="0"/>
              <a:t/>
            </a:r>
            <a:br>
              <a:rPr lang="en-US" sz="3600" dirty="0"/>
            </a:br>
            <a:r>
              <a:rPr lang="en-US" sz="3600" dirty="0" smtClean="0"/>
              <a:t>Please get app from </a:t>
            </a:r>
            <a:br>
              <a:rPr lang="en-US" sz="3600" dirty="0" smtClean="0"/>
            </a:br>
            <a:r>
              <a:rPr lang="en-US" sz="4000" b="1" dirty="0" err="1" smtClean="0">
                <a:solidFill>
                  <a:srgbClr val="C00000"/>
                </a:solidFill>
              </a:rPr>
              <a:t>arkaive.com</a:t>
            </a:r>
            <a:r>
              <a:rPr lang="en-US" sz="3600" dirty="0"/>
              <a:t/>
            </a:r>
            <a:br>
              <a:rPr lang="en-US" sz="3600" dirty="0"/>
            </a:br>
            <a:r>
              <a:rPr lang="en-US" sz="3600" dirty="0" smtClean="0">
                <a:solidFill>
                  <a:schemeClr val="bg1"/>
                </a:solidFill>
              </a:rPr>
              <a:t/>
            </a:r>
            <a:br>
              <a:rPr lang="en-US" sz="3600" dirty="0" smtClean="0">
                <a:solidFill>
                  <a:schemeClr val="bg1"/>
                </a:solidFill>
              </a:rPr>
            </a:br>
            <a:r>
              <a:rPr lang="en-US" sz="3600" dirty="0">
                <a:solidFill>
                  <a:schemeClr val="bg1"/>
                </a:solidFill>
              </a:rPr>
              <a:t/>
            </a:r>
            <a:br>
              <a:rPr lang="en-US" sz="3600" dirty="0">
                <a:solidFill>
                  <a:schemeClr val="bg1"/>
                </a:solidFill>
              </a:rPr>
            </a:br>
            <a:endParaRPr lang="en-US" sz="3600" dirty="0"/>
          </a:p>
        </p:txBody>
      </p:sp>
    </p:spTree>
    <p:extLst>
      <p:ext uri="{BB962C8B-B14F-4D97-AF65-F5344CB8AC3E}">
        <p14:creationId xmlns:p14="http://schemas.microsoft.com/office/powerpoint/2010/main" val="606653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ctrTitle"/>
          </p:nvPr>
        </p:nvSpPr>
        <p:spPr>
          <a:xfrm>
            <a:off x="645460" y="2603352"/>
            <a:ext cx="7734747" cy="2990626"/>
          </a:xfrm>
        </p:spPr>
        <p:txBody>
          <a:bodyPr/>
          <a:lstStyle/>
          <a:p>
            <a:pPr eaLnBrk="1" hangingPunct="1">
              <a:defRPr/>
            </a:pPr>
            <a:r>
              <a:rPr lang="en-US" sz="2400" dirty="0" smtClean="0">
                <a:solidFill>
                  <a:schemeClr val="tx1"/>
                </a:solidFill>
                <a:latin typeface="Rockwell" charset="0"/>
                <a:ea typeface="Rockwell" charset="0"/>
                <a:cs typeface="Rockwell" charset="0"/>
              </a:rPr>
              <a:t>What is the Artistic Method?</a:t>
            </a:r>
            <a:br>
              <a:rPr lang="en-US" sz="2400" dirty="0" smtClean="0">
                <a:solidFill>
                  <a:schemeClr val="tx1"/>
                </a:solidFill>
                <a:latin typeface="Rockwell" charset="0"/>
                <a:ea typeface="Rockwell" charset="0"/>
                <a:cs typeface="Rockwell" charset="0"/>
              </a:rPr>
            </a:br>
            <a:r>
              <a:rPr lang="en-US" sz="2400" dirty="0">
                <a:solidFill>
                  <a:schemeClr val="tx1"/>
                </a:solidFill>
                <a:latin typeface="Rockwell" charset="0"/>
                <a:ea typeface="Rockwell" charset="0"/>
                <a:cs typeface="Rockwell" charset="0"/>
              </a:rPr>
              <a:t/>
            </a:r>
            <a:br>
              <a:rPr lang="en-US" sz="2400" dirty="0">
                <a:solidFill>
                  <a:schemeClr val="tx1"/>
                </a:solidFill>
                <a:latin typeface="Rockwell" charset="0"/>
                <a:ea typeface="Rockwell" charset="0"/>
                <a:cs typeface="Rockwell" charset="0"/>
              </a:rPr>
            </a:br>
            <a:r>
              <a:rPr lang="en-US" sz="2400" dirty="0" smtClean="0">
                <a:solidFill>
                  <a:schemeClr val="tx1"/>
                </a:solidFill>
                <a:latin typeface="Rockwell" charset="0"/>
                <a:ea typeface="Rockwell" charset="0"/>
                <a:cs typeface="Rockwell" charset="0"/>
              </a:rPr>
              <a:t/>
            </a:r>
            <a:br>
              <a:rPr lang="en-US" sz="2400" dirty="0" smtClean="0">
                <a:solidFill>
                  <a:schemeClr val="tx1"/>
                </a:solidFill>
                <a:latin typeface="Rockwell" charset="0"/>
                <a:ea typeface="Rockwell" charset="0"/>
                <a:cs typeface="Rockwell" charset="0"/>
              </a:rPr>
            </a:br>
            <a:r>
              <a:rPr lang="en-US" sz="2400" dirty="0" smtClean="0">
                <a:solidFill>
                  <a:schemeClr val="tx1"/>
                </a:solidFill>
                <a:latin typeface="Rockwell" charset="0"/>
                <a:ea typeface="Rockwell" charset="0"/>
                <a:cs typeface="Rockwell" charset="0"/>
              </a:rPr>
              <a:t/>
            </a:r>
            <a:br>
              <a:rPr lang="en-US" sz="2400" dirty="0" smtClean="0">
                <a:solidFill>
                  <a:schemeClr val="tx1"/>
                </a:solidFill>
                <a:latin typeface="Rockwell" charset="0"/>
                <a:ea typeface="Rockwell" charset="0"/>
                <a:cs typeface="Rockwell" charset="0"/>
              </a:rPr>
            </a:br>
            <a:r>
              <a:rPr lang="en-US" sz="2400" dirty="0">
                <a:solidFill>
                  <a:srgbClr val="FFFFFF"/>
                </a:solidFill>
                <a:latin typeface="Rockwell"/>
                <a:cs typeface="Rockwell"/>
              </a:rPr>
              <a:t/>
            </a:r>
            <a:br>
              <a:rPr lang="en-US" sz="2400" dirty="0">
                <a:solidFill>
                  <a:srgbClr val="FFFFFF"/>
                </a:solidFill>
                <a:latin typeface="Rockwell"/>
                <a:cs typeface="Rockwell"/>
              </a:rPr>
            </a:br>
            <a:r>
              <a:rPr lang="en-US" sz="2400" dirty="0" smtClean="0">
                <a:solidFill>
                  <a:schemeClr val="tx1"/>
                </a:solidFill>
                <a:latin typeface="Rockwell" charset="0"/>
                <a:ea typeface="Rockwell" charset="0"/>
                <a:cs typeface="Rockwell" charset="0"/>
              </a:rPr>
              <a:t> </a:t>
            </a:r>
            <a:endParaRPr lang="en-US" dirty="0" smtClean="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1131772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0F3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862011" y="891823"/>
            <a:ext cx="7636935" cy="1964267"/>
          </a:xfrm>
        </p:spPr>
        <p:txBody>
          <a:bodyPr>
            <a:normAutofit/>
          </a:bodyPr>
          <a:lstStyle/>
          <a:p>
            <a:r>
              <a:rPr lang="en-US" sz="3600" dirty="0" smtClean="0"/>
              <a:t/>
            </a:r>
            <a:br>
              <a:rPr lang="en-US" sz="3600" dirty="0" smtClean="0"/>
            </a:br>
            <a:endParaRPr lang="en-US" sz="3600" dirty="0"/>
          </a:p>
        </p:txBody>
      </p:sp>
      <p:sp>
        <p:nvSpPr>
          <p:cNvPr id="3" name="TextBox 2"/>
          <p:cNvSpPr txBox="1"/>
          <p:nvPr/>
        </p:nvSpPr>
        <p:spPr>
          <a:xfrm>
            <a:off x="-12700" y="2120949"/>
            <a:ext cx="9144000" cy="2616101"/>
          </a:xfrm>
          <a:prstGeom prst="rect">
            <a:avLst/>
          </a:prstGeom>
          <a:noFill/>
        </p:spPr>
        <p:txBody>
          <a:bodyPr wrap="square" rtlCol="0">
            <a:spAutoFit/>
          </a:bodyPr>
          <a:lstStyle/>
          <a:p>
            <a:pPr algn="ctr" defTabSz="457200" eaLnBrk="1" fontAlgn="auto" hangingPunct="1">
              <a:spcBef>
                <a:spcPts val="0"/>
              </a:spcBef>
              <a:spcAft>
                <a:spcPts val="0"/>
              </a:spcAft>
            </a:pPr>
            <a:r>
              <a:rPr lang="en-US" sz="3200" b="1" dirty="0" smtClean="0">
                <a:solidFill>
                  <a:prstClr val="black"/>
                </a:solidFill>
                <a:latin typeface="Calibri"/>
                <a:ea typeface=""/>
              </a:rPr>
              <a:t>Lecture Interaction</a:t>
            </a:r>
          </a:p>
          <a:p>
            <a:pPr algn="ctr" defTabSz="457200" eaLnBrk="1" fontAlgn="auto" hangingPunct="1">
              <a:spcBef>
                <a:spcPts val="0"/>
              </a:spcBef>
              <a:spcAft>
                <a:spcPts val="0"/>
              </a:spcAft>
            </a:pPr>
            <a:r>
              <a:rPr lang="en-US" sz="3200" dirty="0" smtClean="0">
                <a:solidFill>
                  <a:prstClr val="black"/>
                </a:solidFill>
                <a:latin typeface="Calibri"/>
                <a:ea typeface=""/>
              </a:rPr>
              <a:t>on your mobile go to </a:t>
            </a:r>
          </a:p>
          <a:p>
            <a:pPr algn="ctr" defTabSz="457200" eaLnBrk="1" fontAlgn="auto" hangingPunct="1">
              <a:spcBef>
                <a:spcPts val="0"/>
              </a:spcBef>
              <a:spcAft>
                <a:spcPts val="0"/>
              </a:spcAft>
            </a:pPr>
            <a:r>
              <a:rPr lang="en-US" sz="3600" b="1" dirty="0" err="1" smtClean="0">
                <a:solidFill>
                  <a:srgbClr val="C00000"/>
                </a:solidFill>
                <a:latin typeface="Calibri"/>
                <a:ea typeface=""/>
              </a:rPr>
              <a:t>www.sli.do</a:t>
            </a:r>
            <a:r>
              <a:rPr lang="en-US" sz="3600" b="1" dirty="0" smtClean="0">
                <a:solidFill>
                  <a:srgbClr val="0400FF"/>
                </a:solidFill>
                <a:latin typeface="Calibri"/>
                <a:ea typeface=""/>
              </a:rPr>
              <a:t> </a:t>
            </a:r>
            <a:endParaRPr lang="en-US" sz="3600" b="1" dirty="0">
              <a:solidFill>
                <a:srgbClr val="0400FF"/>
              </a:solidFill>
              <a:latin typeface="Calibri"/>
              <a:ea typeface=""/>
            </a:endParaRPr>
          </a:p>
          <a:p>
            <a:pPr algn="ctr" defTabSz="457200" eaLnBrk="1" fontAlgn="auto" hangingPunct="1">
              <a:spcBef>
                <a:spcPts val="0"/>
              </a:spcBef>
              <a:spcAft>
                <a:spcPts val="0"/>
              </a:spcAft>
            </a:pPr>
            <a:r>
              <a:rPr lang="en-US" sz="3200" dirty="0" smtClean="0">
                <a:solidFill>
                  <a:prstClr val="black"/>
                </a:solidFill>
                <a:latin typeface="Calibri"/>
                <a:ea typeface=""/>
              </a:rPr>
              <a:t>Code for the lecture </a:t>
            </a:r>
            <a:r>
              <a:rPr lang="en-US" sz="3200" u="sng" dirty="0" smtClean="0">
                <a:solidFill>
                  <a:prstClr val="black"/>
                </a:solidFill>
                <a:latin typeface="Calibri"/>
                <a:ea typeface=""/>
              </a:rPr>
              <a:t>today</a:t>
            </a:r>
            <a:r>
              <a:rPr lang="en-US" sz="3200" dirty="0" smtClean="0">
                <a:solidFill>
                  <a:prstClr val="black"/>
                </a:solidFill>
                <a:latin typeface="Calibri"/>
                <a:ea typeface=""/>
              </a:rPr>
              <a:t>: </a:t>
            </a:r>
            <a:r>
              <a:rPr lang="en-US" sz="3200" b="1" dirty="0" smtClean="0">
                <a:solidFill>
                  <a:prstClr val="black"/>
                </a:solidFill>
                <a:latin typeface="Calibri"/>
                <a:ea typeface=""/>
              </a:rPr>
              <a:t>lec3</a:t>
            </a:r>
            <a:endParaRPr lang="en-US" sz="3200" b="1" dirty="0">
              <a:solidFill>
                <a:prstClr val="black"/>
              </a:solidFill>
              <a:latin typeface="Calibri"/>
              <a:ea typeface=""/>
            </a:endParaRPr>
          </a:p>
          <a:p>
            <a:pPr defTabSz="457200" eaLnBrk="1" fontAlgn="auto" hangingPunct="1">
              <a:spcBef>
                <a:spcPts val="0"/>
              </a:spcBef>
              <a:spcAft>
                <a:spcPts val="0"/>
              </a:spcAft>
            </a:pPr>
            <a:endParaRPr lang="en-US" sz="3200" dirty="0">
              <a:solidFill>
                <a:prstClr val="black"/>
              </a:solidFill>
              <a:latin typeface="Calibri"/>
              <a:ea typeface=""/>
            </a:endParaRPr>
          </a:p>
        </p:txBody>
      </p:sp>
    </p:spTree>
    <p:extLst>
      <p:ext uri="{BB962C8B-B14F-4D97-AF65-F5344CB8AC3E}">
        <p14:creationId xmlns:p14="http://schemas.microsoft.com/office/powerpoint/2010/main" val="1634516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129092" y="0"/>
            <a:ext cx="9144000" cy="762000"/>
          </a:xfrm>
        </p:spPr>
        <p:txBody>
          <a:bodyPr/>
          <a:lstStyle/>
          <a:p>
            <a:pPr eaLnBrk="1" hangingPunct="1">
              <a:defRPr/>
            </a:pPr>
            <a:r>
              <a:rPr lang="en-US" sz="2800" dirty="0" smtClean="0">
                <a:solidFill>
                  <a:schemeClr val="bg1">
                    <a:lumMod val="75000"/>
                  </a:schemeClr>
                </a:solidFill>
                <a:latin typeface="Rockwell" charset="0"/>
                <a:cs typeface="+mj-cs"/>
              </a:rPr>
              <a:t>How can artists contribute to science?</a:t>
            </a:r>
            <a:r>
              <a:rPr lang="en-US" sz="2800" dirty="0" smtClean="0">
                <a:solidFill>
                  <a:schemeClr val="bg1">
                    <a:lumMod val="75000"/>
                  </a:schemeClr>
                </a:solidFill>
                <a:cs typeface="+mj-cs"/>
              </a:rPr>
              <a:t> </a:t>
            </a:r>
          </a:p>
        </p:txBody>
      </p:sp>
      <p:sp>
        <p:nvSpPr>
          <p:cNvPr id="24580" name="Rectangle 4"/>
          <p:cNvSpPr>
            <a:spLocks noChangeArrowheads="1"/>
          </p:cNvSpPr>
          <p:nvPr/>
        </p:nvSpPr>
        <p:spPr bwMode="auto">
          <a:xfrm>
            <a:off x="699247" y="2162285"/>
            <a:ext cx="7852860" cy="24850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20000"/>
              </a:spcBef>
              <a:spcAft>
                <a:spcPct val="0"/>
              </a:spcAft>
              <a:defRPr/>
            </a:pPr>
            <a:r>
              <a:rPr lang="en-US" sz="2800" dirty="0" smtClean="0">
                <a:latin typeface="Rockwell"/>
                <a:cs typeface="Rockwell"/>
              </a:rPr>
              <a:t>“PERFORMATIVE SCIENCE”</a:t>
            </a:r>
          </a:p>
          <a:p>
            <a:pPr defTabSz="914400" fontAlgn="base">
              <a:spcBef>
                <a:spcPct val="20000"/>
              </a:spcBef>
              <a:spcAft>
                <a:spcPct val="0"/>
              </a:spcAft>
              <a:defRPr/>
            </a:pPr>
            <a:endParaRPr lang="en-US" sz="2800" dirty="0" smtClean="0">
              <a:latin typeface="Rockwell"/>
              <a:cs typeface="Rockwell"/>
            </a:endParaRPr>
          </a:p>
          <a:p>
            <a:pPr defTabSz="914400" fontAlgn="base">
              <a:spcBef>
                <a:spcPct val="20000"/>
              </a:spcBef>
              <a:spcAft>
                <a:spcPct val="0"/>
              </a:spcAft>
              <a:defRPr/>
            </a:pPr>
            <a:r>
              <a:rPr lang="en-US" sz="2800" dirty="0" smtClean="0">
                <a:latin typeface="Rockwell"/>
                <a:cs typeface="Rockwell"/>
              </a:rPr>
              <a:t>To </a:t>
            </a:r>
            <a:r>
              <a:rPr lang="en-US" sz="2800" dirty="0">
                <a:latin typeface="Rockwell"/>
                <a:cs typeface="Rockwell"/>
              </a:rPr>
              <a:t>make understandings of complex systems it might be more suitable to work with open-ended experiential methods such as performance</a:t>
            </a:r>
            <a:r>
              <a:rPr lang="en-US" sz="2800" dirty="0" smtClean="0">
                <a:latin typeface="Rockwell"/>
                <a:cs typeface="Rockwell"/>
              </a:rPr>
              <a:t>.  </a:t>
            </a:r>
            <a:endParaRPr lang="en-US" sz="2800" dirty="0">
              <a:latin typeface="Rockwell"/>
              <a:cs typeface="Rockwell"/>
            </a:endParaRPr>
          </a:p>
        </p:txBody>
      </p:sp>
    </p:spTree>
    <p:extLst>
      <p:ext uri="{BB962C8B-B14F-4D97-AF65-F5344CB8AC3E}">
        <p14:creationId xmlns:p14="http://schemas.microsoft.com/office/powerpoint/2010/main" val="1182172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259" cy="33667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p:cNvPicPr>
            <a:picLocks noChangeAspect="1"/>
          </p:cNvPicPr>
          <p:nvPr/>
        </p:nvPicPr>
        <p:blipFill>
          <a:blip r:embed="rId4"/>
          <a:stretch>
            <a:fillRect/>
          </a:stretch>
        </p:blipFill>
        <p:spPr>
          <a:xfrm>
            <a:off x="4687259" y="-1"/>
            <a:ext cx="4545281" cy="3406719"/>
          </a:xfrm>
          <a:prstGeom prst="rect">
            <a:avLst/>
          </a:prstGeom>
        </p:spPr>
      </p:pic>
      <p:pic>
        <p:nvPicPr>
          <p:cNvPr id="5" name="Picture 4"/>
          <p:cNvPicPr>
            <a:picLocks noChangeAspect="1"/>
          </p:cNvPicPr>
          <p:nvPr/>
        </p:nvPicPr>
        <p:blipFill>
          <a:blip r:embed="rId5"/>
          <a:stretch>
            <a:fillRect/>
          </a:stretch>
        </p:blipFill>
        <p:spPr>
          <a:xfrm>
            <a:off x="0" y="3362960"/>
            <a:ext cx="3590140" cy="2690835"/>
          </a:xfrm>
          <a:prstGeom prst="rect">
            <a:avLst/>
          </a:prstGeom>
        </p:spPr>
      </p:pic>
      <p:sp>
        <p:nvSpPr>
          <p:cNvPr id="6" name="Rectangle 2"/>
          <p:cNvSpPr txBox="1">
            <a:spLocks noChangeArrowheads="1"/>
          </p:cNvSpPr>
          <p:nvPr/>
        </p:nvSpPr>
        <p:spPr bwMode="auto">
          <a:xfrm>
            <a:off x="0" y="5869313"/>
            <a:ext cx="91440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eaLnBrk="1" hangingPunct="1">
              <a:defRPr/>
            </a:pPr>
            <a:r>
              <a:rPr lang="en-US" sz="1800" smtClean="0">
                <a:solidFill>
                  <a:srgbClr val="FFFFFF"/>
                </a:solidFill>
                <a:latin typeface="Rockwell"/>
                <a:cs typeface="Rockwell"/>
                <a:hlinkClick r:id="rId6"/>
              </a:rPr>
              <a:t>M.I.R. (Microgravity Interdisciplinary Research (2001-2003)</a:t>
            </a:r>
            <a:endParaRPr lang="en-US" sz="1800" b="1" smtClean="0">
              <a:solidFill>
                <a:srgbClr val="343434"/>
              </a:solidFill>
              <a:latin typeface="Rockwell"/>
              <a:cs typeface="Rockwell"/>
            </a:endParaRPr>
          </a:p>
        </p:txBody>
      </p:sp>
      <p:pic>
        <p:nvPicPr>
          <p:cNvPr id="7" name="Picture 6"/>
          <p:cNvPicPr>
            <a:picLocks noChangeAspect="1"/>
          </p:cNvPicPr>
          <p:nvPr/>
        </p:nvPicPr>
        <p:blipFill>
          <a:blip r:embed="rId7"/>
          <a:stretch>
            <a:fillRect/>
          </a:stretch>
        </p:blipFill>
        <p:spPr>
          <a:xfrm>
            <a:off x="3590140" y="3366782"/>
            <a:ext cx="3959810" cy="2687014"/>
          </a:xfrm>
          <a:prstGeom prst="rect">
            <a:avLst/>
          </a:prstGeom>
        </p:spPr>
      </p:pic>
      <p:pic>
        <p:nvPicPr>
          <p:cNvPr id="8" name="Picture 7"/>
          <p:cNvPicPr>
            <a:picLocks noChangeAspect="1"/>
          </p:cNvPicPr>
          <p:nvPr/>
        </p:nvPicPr>
        <p:blipFill>
          <a:blip r:embed="rId8"/>
          <a:stretch>
            <a:fillRect/>
          </a:stretch>
        </p:blipFill>
        <p:spPr>
          <a:xfrm>
            <a:off x="7549950" y="3366782"/>
            <a:ext cx="3585042" cy="2687013"/>
          </a:xfrm>
          <a:prstGeom prst="rect">
            <a:avLst/>
          </a:prstGeom>
        </p:spPr>
      </p:pic>
    </p:spTree>
    <p:extLst>
      <p:ext uri="{BB962C8B-B14F-4D97-AF65-F5344CB8AC3E}">
        <p14:creationId xmlns:p14="http://schemas.microsoft.com/office/powerpoint/2010/main" val="1533326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5869313"/>
            <a:ext cx="91440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eaLnBrk="1" hangingPunct="1">
              <a:defRPr/>
            </a:pPr>
            <a:r>
              <a:rPr lang="en-US" sz="1800" smtClean="0">
                <a:solidFill>
                  <a:srgbClr val="FFFFFF"/>
                </a:solidFill>
                <a:latin typeface="Rockwell"/>
                <a:cs typeface="Rockwell"/>
                <a:hlinkClick r:id="rId3"/>
              </a:rPr>
              <a:t>M.I.R. (Microgravity Interdisciplinary Research (2001-2003)</a:t>
            </a:r>
            <a:endParaRPr lang="en-US" sz="1800" b="1" smtClean="0">
              <a:solidFill>
                <a:srgbClr val="343434"/>
              </a:solidFill>
              <a:latin typeface="Rockwell"/>
              <a:cs typeface="Rockwell"/>
            </a:endParaRPr>
          </a:p>
        </p:txBody>
      </p:sp>
      <p:sp>
        <p:nvSpPr>
          <p:cNvPr id="3" name="TextBox 2"/>
          <p:cNvSpPr txBox="1"/>
          <p:nvPr/>
        </p:nvSpPr>
        <p:spPr>
          <a:xfrm>
            <a:off x="2048639" y="4984369"/>
            <a:ext cx="5018509" cy="369332"/>
          </a:xfrm>
          <a:prstGeom prst="rect">
            <a:avLst/>
          </a:prstGeom>
          <a:noFill/>
        </p:spPr>
        <p:txBody>
          <a:bodyPr wrap="none" rtlCol="0">
            <a:spAutoFit/>
          </a:bodyPr>
          <a:lstStyle/>
          <a:p>
            <a:r>
              <a:rPr lang="en-US">
                <a:solidFill>
                  <a:srgbClr val="FFFFFF"/>
                </a:solidFill>
                <a:hlinkClick r:id="rId4"/>
              </a:rPr>
              <a:t>https://</a:t>
            </a:r>
            <a:r>
              <a:rPr lang="en-US" err="1">
                <a:solidFill>
                  <a:srgbClr val="FFFFFF"/>
                </a:solidFill>
                <a:hlinkClick r:id="rId4"/>
              </a:rPr>
              <a:t>www.youtube.com</a:t>
            </a:r>
            <a:r>
              <a:rPr lang="en-US">
                <a:solidFill>
                  <a:srgbClr val="FFFFFF"/>
                </a:solidFill>
                <a:hlinkClick r:id="rId4"/>
              </a:rPr>
              <a:t>/</a:t>
            </a:r>
            <a:r>
              <a:rPr lang="en-US" err="1">
                <a:solidFill>
                  <a:srgbClr val="FFFFFF"/>
                </a:solidFill>
                <a:hlinkClick r:id="rId4"/>
              </a:rPr>
              <a:t>watch?v</a:t>
            </a:r>
            <a:r>
              <a:rPr lang="en-US">
                <a:solidFill>
                  <a:srgbClr val="FFFFFF"/>
                </a:solidFill>
                <a:hlinkClick r:id="rId4"/>
              </a:rPr>
              <a:t>=vB6n4nZOQOo</a:t>
            </a:r>
            <a:endParaRPr lang="en-US">
              <a:solidFill>
                <a:srgbClr val="FFFFFF"/>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Web Video Player"/>
              <p:cNvGraphicFramePr>
                <a:graphicFrameLocks noGrp="1"/>
              </p:cNvGraphicFramePr>
              <p:nvPr>
                <p:extLst>
                  <p:ext uri="{D42A27DB-BD31-4B8C-83A1-F6EECF244321}">
                    <p14:modId xmlns:p14="http://schemas.microsoft.com/office/powerpoint/2010/main" val="894263162"/>
                  </p:ext>
                </p:extLst>
              </p:nvPr>
            </p:nvGraphicFramePr>
            <p:xfrm>
              <a:off x="0" y="903642"/>
              <a:ext cx="9128797" cy="4577364"/>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2" name="Add-in 1" title="Web Video Player"/>
              <p:cNvPicPr>
                <a:picLocks noGrp="1" noRot="1" noChangeAspect="1" noMove="1" noResize="1" noEditPoints="1" noAdjustHandles="1" noChangeArrowheads="1" noChangeShapeType="1"/>
              </p:cNvPicPr>
              <p:nvPr/>
            </p:nvPicPr>
            <p:blipFill>
              <a:blip r:embed="rId6"/>
              <a:stretch>
                <a:fillRect/>
              </a:stretch>
            </p:blipFill>
            <p:spPr>
              <a:xfrm>
                <a:off x="0" y="903642"/>
                <a:ext cx="9128797" cy="4577364"/>
              </a:xfrm>
              <a:prstGeom prst="rect">
                <a:avLst/>
              </a:prstGeom>
            </p:spPr>
          </p:pic>
        </mc:Fallback>
      </mc:AlternateContent>
    </p:spTree>
    <p:extLst>
      <p:ext uri="{BB962C8B-B14F-4D97-AF65-F5344CB8AC3E}">
        <p14:creationId xmlns:p14="http://schemas.microsoft.com/office/powerpoint/2010/main" val="21477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225522" y="5741807"/>
            <a:ext cx="8724114" cy="914400"/>
          </a:xfrm>
        </p:spPr>
        <p:txBody>
          <a:bodyPr/>
          <a:lstStyle/>
          <a:p>
            <a:pPr algn="l" eaLnBrk="1" hangingPunct="1">
              <a:defRPr/>
            </a:pPr>
            <a:r>
              <a:rPr lang="en-US" sz="1600" b="1">
                <a:solidFill>
                  <a:srgbClr val="FFFFFF"/>
                </a:solidFill>
                <a:latin typeface="Calibri"/>
                <a:cs typeface="Calibri"/>
                <a:hlinkClick r:id="rId3"/>
              </a:rPr>
              <a:t>iMAP (Interdisciplinary Mobile Architecture and Performance)/Ridgewood </a:t>
            </a:r>
            <a:r>
              <a:rPr lang="en-US" sz="1600" b="1" smtClean="0">
                <a:solidFill>
                  <a:srgbClr val="FFFFFF"/>
                </a:solidFill>
                <a:latin typeface="Calibri"/>
                <a:cs typeface="Calibri"/>
                <a:hlinkClick r:id="rId3"/>
              </a:rPr>
              <a:t>Reservoir</a:t>
            </a:r>
            <a:r>
              <a:rPr lang="en-US" sz="1600" b="1">
                <a:solidFill>
                  <a:srgbClr val="FFFFFF"/>
                </a:solidFill>
                <a:latin typeface="Calibri"/>
                <a:cs typeface="Calibri"/>
              </a:rPr>
              <a:t> </a:t>
            </a:r>
            <a:r>
              <a:rPr lang="en-US" sz="1600" b="1" smtClean="0">
                <a:solidFill>
                  <a:srgbClr val="FFFFFF"/>
                </a:solidFill>
                <a:latin typeface="Calibri"/>
                <a:cs typeface="Calibri"/>
              </a:rPr>
              <a:t>(2007) </a:t>
            </a:r>
            <a:r>
              <a:rPr lang="en-US" sz="1400" smtClean="0">
                <a:solidFill>
                  <a:srgbClr val="FFFFFF"/>
                </a:solidFill>
              </a:rPr>
              <a:t>Choreographer </a:t>
            </a:r>
            <a:r>
              <a:rPr lang="en-US" sz="1400">
                <a:solidFill>
                  <a:srgbClr val="FFFFFF"/>
                </a:solidFill>
              </a:rPr>
              <a:t>Jennifer Monson, architect Gita </a:t>
            </a:r>
            <a:r>
              <a:rPr lang="en-US" sz="1400" err="1">
                <a:solidFill>
                  <a:srgbClr val="FFFFFF"/>
                </a:solidFill>
              </a:rPr>
              <a:t>Nandan</a:t>
            </a:r>
            <a:r>
              <a:rPr lang="en-US" sz="1400">
                <a:solidFill>
                  <a:srgbClr val="FFFFFF"/>
                </a:solidFill>
              </a:rPr>
              <a:t> and landscape architect Elliott </a:t>
            </a:r>
            <a:r>
              <a:rPr lang="en-US" sz="1400" err="1">
                <a:solidFill>
                  <a:srgbClr val="FFFFFF"/>
                </a:solidFill>
              </a:rPr>
              <a:t>Maltby</a:t>
            </a:r>
            <a:r>
              <a:rPr lang="en-US" sz="1400">
                <a:solidFill>
                  <a:srgbClr val="FFFFFF"/>
                </a:solidFill>
              </a:rPr>
              <a:t> of thread collective, and composer Kenta </a:t>
            </a:r>
            <a:r>
              <a:rPr lang="en-US" sz="1400" smtClean="0">
                <a:solidFill>
                  <a:srgbClr val="FFFFFF"/>
                </a:solidFill>
              </a:rPr>
              <a:t>Nagai</a:t>
            </a:r>
            <a:endParaRPr lang="en-US" sz="1400" smtClean="0">
              <a:solidFill>
                <a:srgbClr val="FFFFFF"/>
              </a:solidFill>
              <a:latin typeface="Calibri"/>
              <a:cs typeface="Calibri"/>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Web Video Player"/>
              <p:cNvGraphicFramePr>
                <a:graphicFrameLocks noGrp="1"/>
              </p:cNvGraphicFramePr>
              <p:nvPr>
                <p:extLst>
                  <p:ext uri="{D42A27DB-BD31-4B8C-83A1-F6EECF244321}">
                    <p14:modId xmlns:p14="http://schemas.microsoft.com/office/powerpoint/2010/main" val="1182618267"/>
                  </p:ext>
                </p:extLst>
              </p:nvPr>
            </p:nvGraphicFramePr>
            <p:xfrm>
              <a:off x="0" y="428264"/>
              <a:ext cx="9144000" cy="5290394"/>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Add-in 3" title="Web Video Player"/>
              <p:cNvPicPr>
                <a:picLocks noGrp="1" noRot="1" noChangeAspect="1" noMove="1" noResize="1" noEditPoints="1" noAdjustHandles="1" noChangeArrowheads="1" noChangeShapeType="1"/>
              </p:cNvPicPr>
              <p:nvPr/>
            </p:nvPicPr>
            <p:blipFill>
              <a:blip r:embed="rId5"/>
              <a:stretch>
                <a:fillRect/>
              </a:stretch>
            </p:blipFill>
            <p:spPr>
              <a:xfrm>
                <a:off x="0" y="428264"/>
                <a:ext cx="9144000" cy="5290394"/>
              </a:xfrm>
              <a:prstGeom prst="rect">
                <a:avLst/>
              </a:prstGeom>
            </p:spPr>
          </p:pic>
        </mc:Fallback>
      </mc:AlternateContent>
    </p:spTree>
    <p:extLst>
      <p:ext uri="{BB962C8B-B14F-4D97-AF65-F5344CB8AC3E}">
        <p14:creationId xmlns:p14="http://schemas.microsoft.com/office/powerpoint/2010/main" val="8177006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0" y="6207082"/>
            <a:ext cx="9143999" cy="535182"/>
          </a:xfrm>
        </p:spPr>
        <p:txBody>
          <a:bodyPr/>
          <a:lstStyle/>
          <a:p>
            <a:pPr eaLnBrk="1" hangingPunct="1">
              <a:defRPr/>
            </a:pPr>
            <a:r>
              <a:rPr lang="en-US" sz="1600" smtClean="0">
                <a:solidFill>
                  <a:schemeClr val="bg1"/>
                </a:solidFill>
                <a:cs typeface="+mj-cs"/>
                <a:hlinkClick r:id="rId3"/>
              </a:rPr>
              <a:t>Bird Brain Dance, Jennifer Monson (2001-2006)</a:t>
            </a:r>
            <a:endParaRPr lang="en-US" sz="1600" smtClean="0">
              <a:solidFill>
                <a:schemeClr val="bg1"/>
              </a:solidFill>
              <a:cs typeface="+mj-cs"/>
            </a:endParaRPr>
          </a:p>
        </p:txBody>
      </p:sp>
      <p:pic>
        <p:nvPicPr>
          <p:cNvPr id="460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440"/>
            <a:ext cx="9144000" cy="6088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20699" y="130276"/>
            <a:ext cx="8598371" cy="1631216"/>
          </a:xfrm>
          <a:prstGeom prst="rect">
            <a:avLst/>
          </a:prstGeom>
        </p:spPr>
        <p:txBody>
          <a:bodyPr wrap="square">
            <a:spAutoFit/>
          </a:bodyPr>
          <a:lstStyle/>
          <a:p>
            <a:r>
              <a:rPr lang="en-US" sz="2000">
                <a:solidFill>
                  <a:prstClr val="white"/>
                </a:solidFill>
              </a:rPr>
              <a:t>The parallels Ms. Monson has found between animal navigation and dancing continue: she likens the mind itself to a navigating beast and the body's separate muscular and energy ''systems'' to the territories it passes through. She has devised a special mode of imaginative travel from </a:t>
            </a:r>
            <a:r>
              <a:rPr lang="en-US" sz="2000" smtClean="0">
                <a:solidFill>
                  <a:prstClr val="white"/>
                </a:solidFill>
              </a:rPr>
              <a:t>organs through </a:t>
            </a:r>
            <a:r>
              <a:rPr lang="en-US" sz="2000">
                <a:solidFill>
                  <a:prstClr val="white"/>
                </a:solidFill>
              </a:rPr>
              <a:t>muscle to skin and finally outward to other bodies and their surroundings</a:t>
            </a:r>
            <a:r>
              <a:rPr lang="en-US" sz="2000" smtClean="0">
                <a:solidFill>
                  <a:prstClr val="white"/>
                </a:solidFill>
              </a:rPr>
              <a:t>. </a:t>
            </a:r>
            <a:r>
              <a:rPr lang="en-US" sz="1200" smtClean="0">
                <a:solidFill>
                  <a:prstClr val="white"/>
                </a:solidFill>
                <a:hlinkClick r:id="rId5"/>
              </a:rPr>
              <a:t>NY Times 2001</a:t>
            </a:r>
            <a:endParaRPr lang="en-US" sz="1200">
              <a:solidFill>
                <a:prstClr val="white"/>
              </a:solidFill>
            </a:endParaRPr>
          </a:p>
        </p:txBody>
      </p:sp>
    </p:spTree>
    <p:extLst>
      <p:ext uri="{BB962C8B-B14F-4D97-AF65-F5344CB8AC3E}">
        <p14:creationId xmlns:p14="http://schemas.microsoft.com/office/powerpoint/2010/main" val="247356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762000" y="0"/>
            <a:ext cx="7696200" cy="441064"/>
          </a:xfrm>
        </p:spPr>
        <p:txBody>
          <a:bodyPr/>
          <a:lstStyle/>
          <a:p>
            <a:pPr eaLnBrk="1" hangingPunct="1">
              <a:defRPr/>
            </a:pPr>
            <a:r>
              <a:rPr lang="en-US" sz="2800" dirty="0" smtClean="0">
                <a:solidFill>
                  <a:schemeClr val="bg1">
                    <a:lumMod val="75000"/>
                  </a:schemeClr>
                </a:solidFill>
                <a:latin typeface="Rockwell" charset="0"/>
                <a:ea typeface="Rockwell" charset="0"/>
                <a:cs typeface="Rockwell" charset="0"/>
              </a:rPr>
              <a:t>How can artists contribute to science? </a:t>
            </a:r>
          </a:p>
        </p:txBody>
      </p:sp>
      <p:sp>
        <p:nvSpPr>
          <p:cNvPr id="24580" name="Rectangle 4"/>
          <p:cNvSpPr>
            <a:spLocks noChangeArrowheads="1"/>
          </p:cNvSpPr>
          <p:nvPr/>
        </p:nvSpPr>
        <p:spPr bwMode="auto">
          <a:xfrm>
            <a:off x="665180" y="1635161"/>
            <a:ext cx="8134574" cy="2130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20000"/>
              </a:spcBef>
              <a:spcAft>
                <a:spcPct val="0"/>
              </a:spcAft>
              <a:defRPr/>
            </a:pPr>
            <a:r>
              <a:rPr lang="en-US" sz="2800" dirty="0" smtClean="0">
                <a:latin typeface="Rockwell" charset="0"/>
                <a:ea typeface="Rockwell" charset="0"/>
                <a:cs typeface="Rockwell" charset="0"/>
              </a:rPr>
              <a:t>AUDIENCE INVOLVEMENT</a:t>
            </a:r>
          </a:p>
          <a:p>
            <a:pPr algn="ctr" defTabSz="914400" fontAlgn="base">
              <a:spcBef>
                <a:spcPct val="20000"/>
              </a:spcBef>
              <a:spcAft>
                <a:spcPct val="0"/>
              </a:spcAft>
              <a:defRPr/>
            </a:pPr>
            <a:endParaRPr lang="en-US" sz="2800" dirty="0" smtClean="0">
              <a:latin typeface="Rockwell" charset="0"/>
              <a:ea typeface="Rockwell" charset="0"/>
              <a:cs typeface="Rockwell" charset="0"/>
            </a:endParaRPr>
          </a:p>
          <a:p>
            <a:pPr defTabSz="914400" fontAlgn="base">
              <a:spcBef>
                <a:spcPct val="20000"/>
              </a:spcBef>
              <a:spcAft>
                <a:spcPct val="0"/>
              </a:spcAft>
              <a:defRPr/>
            </a:pPr>
            <a:r>
              <a:rPr lang="en-US" sz="2800" dirty="0" smtClean="0">
                <a:latin typeface="Rockwell" charset="0"/>
                <a:ea typeface="Rockwell" charset="0"/>
                <a:cs typeface="Rockwell" charset="0"/>
              </a:rPr>
              <a:t>Artists often involve their audience in their projects/research. For example audience members are provided hands on experiences of abstract phenomena.  </a:t>
            </a:r>
          </a:p>
        </p:txBody>
      </p:sp>
    </p:spTree>
    <p:extLst>
      <p:ext uri="{BB962C8B-B14F-4D97-AF65-F5344CB8AC3E}">
        <p14:creationId xmlns:p14="http://schemas.microsoft.com/office/powerpoint/2010/main" val="21374192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3303623" y="5950116"/>
            <a:ext cx="3197729" cy="533400"/>
          </a:xfrm>
        </p:spPr>
        <p:txBody>
          <a:bodyPr/>
          <a:lstStyle/>
          <a:p>
            <a:pPr algn="l" eaLnBrk="1" hangingPunct="1">
              <a:defRPr/>
            </a:pPr>
            <a:r>
              <a:rPr lang="en-US" sz="2400" smtClean="0">
                <a:solidFill>
                  <a:schemeClr val="tx1"/>
                </a:solidFill>
                <a:latin typeface="Rockwell"/>
                <a:cs typeface="Rockwell"/>
              </a:rPr>
              <a:t>Ned Kahn (1960)</a:t>
            </a:r>
            <a:endParaRPr lang="en-US" sz="2400" smtClean="0">
              <a:latin typeface="Rockwell"/>
              <a:cs typeface="Rockwe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Web Video Player"/>
              <p:cNvGraphicFramePr>
                <a:graphicFrameLocks noGrp="1"/>
              </p:cNvGraphicFramePr>
              <p:nvPr>
                <p:extLst>
                  <p:ext uri="{D42A27DB-BD31-4B8C-83A1-F6EECF244321}">
                    <p14:modId xmlns:p14="http://schemas.microsoft.com/office/powerpoint/2010/main" val="1880916524"/>
                  </p:ext>
                </p:extLst>
              </p:nvPr>
            </p:nvGraphicFramePr>
            <p:xfrm>
              <a:off x="0" y="1153309"/>
              <a:ext cx="9068696" cy="4031877"/>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title="Web Video Player"/>
              <p:cNvPicPr>
                <a:picLocks noGrp="1" noRot="1" noChangeAspect="1" noMove="1" noResize="1" noEditPoints="1" noAdjustHandles="1" noChangeArrowheads="1" noChangeShapeType="1"/>
              </p:cNvPicPr>
              <p:nvPr/>
            </p:nvPicPr>
            <p:blipFill>
              <a:blip r:embed="rId4"/>
              <a:stretch>
                <a:fillRect/>
              </a:stretch>
            </p:blipFill>
            <p:spPr>
              <a:xfrm>
                <a:off x="0" y="1153309"/>
                <a:ext cx="9068696" cy="4031877"/>
              </a:xfrm>
              <a:prstGeom prst="rect">
                <a:avLst/>
              </a:prstGeom>
            </p:spPr>
          </p:pic>
        </mc:Fallback>
      </mc:AlternateContent>
    </p:spTree>
    <p:extLst>
      <p:ext uri="{BB962C8B-B14F-4D97-AF65-F5344CB8AC3E}">
        <p14:creationId xmlns:p14="http://schemas.microsoft.com/office/powerpoint/2010/main" val="793690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3303623" y="5950116"/>
            <a:ext cx="3197729" cy="533400"/>
          </a:xfrm>
        </p:spPr>
        <p:txBody>
          <a:bodyPr/>
          <a:lstStyle/>
          <a:p>
            <a:pPr algn="l" eaLnBrk="1" hangingPunct="1">
              <a:defRPr/>
            </a:pPr>
            <a:r>
              <a:rPr lang="en-US" sz="2400" smtClean="0">
                <a:solidFill>
                  <a:schemeClr val="tx1"/>
                </a:solidFill>
                <a:latin typeface="Rockwell"/>
                <a:cs typeface="Rockwell"/>
              </a:rPr>
              <a:t>Ned Kahn (1960)</a:t>
            </a:r>
            <a:endParaRPr lang="en-US" sz="2400" smtClean="0">
              <a:latin typeface="Rockwell"/>
              <a:cs typeface="Rockwell"/>
            </a:endParaRPr>
          </a:p>
        </p:txBody>
      </p:sp>
      <p:sp>
        <p:nvSpPr>
          <p:cNvPr id="138254" name="Rectangle 14"/>
          <p:cNvSpPr>
            <a:spLocks noChangeArrowheads="1"/>
          </p:cNvSpPr>
          <p:nvPr/>
        </p:nvSpPr>
        <p:spPr bwMode="auto">
          <a:xfrm>
            <a:off x="7190887" y="6398416"/>
            <a:ext cx="185279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defRPr/>
            </a:pPr>
            <a:r>
              <a:rPr lang="en-US" smtClean="0">
                <a:solidFill>
                  <a:srgbClr val="FFFFFF"/>
                </a:solidFill>
                <a:latin typeface="Rockwell"/>
                <a:ea typeface="ＭＳ Ｐゴシック" charset="0"/>
                <a:cs typeface="Rockwell"/>
                <a:hlinkClick r:id="rId3"/>
              </a:rPr>
              <a:t>Radio Interview</a:t>
            </a:r>
            <a:endParaRPr lang="en-US">
              <a:solidFill>
                <a:srgbClr val="FFFFFF"/>
              </a:solidFill>
              <a:latin typeface="Rockwell"/>
              <a:ea typeface="ＭＳ Ｐゴシック" charset="0"/>
              <a:cs typeface="Rockwell"/>
            </a:endParaRPr>
          </a:p>
        </p:txBody>
      </p:sp>
      <p:pic>
        <p:nvPicPr>
          <p:cNvPr id="2" name="Picture 1">
            <a:hlinkClick r:id="rId4"/>
          </p:cNvPr>
          <p:cNvPicPr>
            <a:picLocks noChangeAspect="1"/>
          </p:cNvPicPr>
          <p:nvPr/>
        </p:nvPicPr>
        <p:blipFill>
          <a:blip r:embed="rId5"/>
          <a:stretch>
            <a:fillRect/>
          </a:stretch>
        </p:blipFill>
        <p:spPr>
          <a:xfrm>
            <a:off x="3029851" y="2774161"/>
            <a:ext cx="2496412" cy="2621505"/>
          </a:xfrm>
          <a:prstGeom prst="rect">
            <a:avLst/>
          </a:prstGeom>
        </p:spPr>
      </p:pic>
      <p:pic>
        <p:nvPicPr>
          <p:cNvPr id="4" name="Picture 3">
            <a:hlinkClick r:id="rId6"/>
          </p:cNvPr>
          <p:cNvPicPr>
            <a:picLocks noChangeAspect="1"/>
          </p:cNvPicPr>
          <p:nvPr/>
        </p:nvPicPr>
        <p:blipFill>
          <a:blip r:embed="rId7"/>
          <a:stretch>
            <a:fillRect/>
          </a:stretch>
        </p:blipFill>
        <p:spPr>
          <a:xfrm>
            <a:off x="5728761" y="2774161"/>
            <a:ext cx="3415239" cy="2621505"/>
          </a:xfrm>
          <a:prstGeom prst="rect">
            <a:avLst/>
          </a:prstGeom>
        </p:spPr>
      </p:pic>
      <p:pic>
        <p:nvPicPr>
          <p:cNvPr id="5" name="Picture 4">
            <a:hlinkClick r:id="rId8"/>
          </p:cNvPr>
          <p:cNvPicPr>
            <a:picLocks noChangeAspect="1"/>
          </p:cNvPicPr>
          <p:nvPr/>
        </p:nvPicPr>
        <p:blipFill>
          <a:blip r:embed="rId9"/>
          <a:stretch>
            <a:fillRect/>
          </a:stretch>
        </p:blipFill>
        <p:spPr>
          <a:xfrm>
            <a:off x="-385388" y="2774161"/>
            <a:ext cx="3415239" cy="2621505"/>
          </a:xfrm>
          <a:prstGeom prst="rect">
            <a:avLst/>
          </a:prstGeom>
        </p:spPr>
      </p:pic>
      <p:pic>
        <p:nvPicPr>
          <p:cNvPr id="6" name="Picture 5">
            <a:hlinkClick r:id="rId10"/>
          </p:cNvPr>
          <p:cNvPicPr>
            <a:picLocks noChangeAspect="1"/>
          </p:cNvPicPr>
          <p:nvPr/>
        </p:nvPicPr>
        <p:blipFill>
          <a:blip r:embed="rId11"/>
          <a:stretch>
            <a:fillRect/>
          </a:stretch>
        </p:blipFill>
        <p:spPr>
          <a:xfrm>
            <a:off x="5002069" y="0"/>
            <a:ext cx="3614115" cy="2774161"/>
          </a:xfrm>
          <a:prstGeom prst="rect">
            <a:avLst/>
          </a:prstGeom>
        </p:spPr>
      </p:pic>
      <p:pic>
        <p:nvPicPr>
          <p:cNvPr id="7" name="Picture 6">
            <a:hlinkClick r:id="rId12"/>
          </p:cNvPr>
          <p:cNvPicPr>
            <a:picLocks noChangeAspect="1"/>
          </p:cNvPicPr>
          <p:nvPr/>
        </p:nvPicPr>
        <p:blipFill>
          <a:blip r:embed="rId13"/>
          <a:stretch>
            <a:fillRect/>
          </a:stretch>
        </p:blipFill>
        <p:spPr>
          <a:xfrm>
            <a:off x="610287" y="0"/>
            <a:ext cx="3529770" cy="2768447"/>
          </a:xfrm>
          <a:prstGeom prst="rect">
            <a:avLst/>
          </a:prstGeom>
        </p:spPr>
      </p:pic>
    </p:spTree>
    <p:extLst>
      <p:ext uri="{BB962C8B-B14F-4D97-AF65-F5344CB8AC3E}">
        <p14:creationId xmlns:p14="http://schemas.microsoft.com/office/powerpoint/2010/main" val="1981097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461E6"/>
        </a:solidFill>
        <a:effectLst/>
      </p:bgPr>
    </p:bg>
    <p:spTree>
      <p:nvGrpSpPr>
        <p:cNvPr id="1" name=""/>
        <p:cNvGrpSpPr/>
        <p:nvPr/>
      </p:nvGrpSpPr>
      <p:grpSpPr>
        <a:xfrm>
          <a:off x="0" y="0"/>
          <a:ext cx="0" cy="0"/>
          <a:chOff x="0" y="0"/>
          <a:chExt cx="0" cy="0"/>
        </a:xfrm>
      </p:grpSpPr>
      <p:sp>
        <p:nvSpPr>
          <p:cNvPr id="4" name="TextBox 3"/>
          <p:cNvSpPr txBox="1"/>
          <p:nvPr/>
        </p:nvSpPr>
        <p:spPr>
          <a:xfrm>
            <a:off x="0" y="1738806"/>
            <a:ext cx="9144000" cy="2893100"/>
          </a:xfrm>
          <a:prstGeom prst="rect">
            <a:avLst/>
          </a:prstGeom>
          <a:noFill/>
        </p:spPr>
        <p:txBody>
          <a:bodyPr wrap="square" rtlCol="0">
            <a:spAutoFit/>
          </a:bodyPr>
          <a:lstStyle/>
          <a:p>
            <a:pPr algn="ctr"/>
            <a:r>
              <a:rPr lang="en-US" sz="3200" dirty="0" smtClean="0">
                <a:solidFill>
                  <a:srgbClr val="FFFFFF"/>
                </a:solidFill>
              </a:rPr>
              <a:t>Period 2</a:t>
            </a:r>
          </a:p>
          <a:p>
            <a:pPr algn="ctr"/>
            <a:endParaRPr lang="en-US" sz="3200" dirty="0" smtClean="0">
              <a:solidFill>
                <a:srgbClr val="FFFFFF"/>
              </a:solidFill>
            </a:endParaRPr>
          </a:p>
          <a:p>
            <a:pPr algn="ctr"/>
            <a:r>
              <a:rPr lang="en-US" sz="4000" dirty="0" smtClean="0">
                <a:solidFill>
                  <a:srgbClr val="FFFFFF"/>
                </a:solidFill>
              </a:rPr>
              <a:t> Investigations – Science/World</a:t>
            </a:r>
          </a:p>
          <a:p>
            <a:pPr algn="ctr"/>
            <a:endParaRPr lang="en-US" sz="3200" dirty="0">
              <a:solidFill>
                <a:srgbClr val="FFFFFF"/>
              </a:solidFill>
            </a:endParaRPr>
          </a:p>
          <a:p>
            <a:pPr algn="ctr"/>
            <a:endParaRPr lang="en-US" sz="2800" dirty="0">
              <a:solidFill>
                <a:srgbClr val="FFFFFF"/>
              </a:solidFill>
            </a:endParaRPr>
          </a:p>
          <a:p>
            <a:pPr algn="ctr"/>
            <a:endParaRPr lang="en-US" dirty="0">
              <a:solidFill>
                <a:srgbClr val="FFFFFF"/>
              </a:solidFill>
            </a:endParaRPr>
          </a:p>
        </p:txBody>
      </p:sp>
    </p:spTree>
    <p:extLst>
      <p:ext uri="{BB962C8B-B14F-4D97-AF65-F5344CB8AC3E}">
        <p14:creationId xmlns:p14="http://schemas.microsoft.com/office/powerpoint/2010/main" val="204613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95841" y="101799"/>
            <a:ext cx="3966493" cy="1541806"/>
          </a:xfrm>
        </p:spPr>
        <p:txBody>
          <a:bodyPr/>
          <a:lstStyle/>
          <a:p>
            <a:pPr eaLnBrk="1" hangingPunct="1">
              <a:defRPr/>
            </a:pPr>
            <a:r>
              <a:rPr lang="en-US" sz="1400" b="1" dirty="0" smtClean="0">
                <a:solidFill>
                  <a:schemeClr val="tx1"/>
                </a:solidFill>
                <a:latin typeface="Rockwell"/>
                <a:cs typeface="Rockwell"/>
              </a:rPr>
              <a:t>The </a:t>
            </a:r>
            <a:r>
              <a:rPr lang="en-US" sz="1400" b="1" dirty="0" err="1" smtClean="0">
                <a:solidFill>
                  <a:schemeClr val="tx1"/>
                </a:solidFill>
                <a:latin typeface="Rockwell"/>
                <a:cs typeface="Rockwell"/>
              </a:rPr>
              <a:t>Baudouin</a:t>
            </a:r>
            <a:r>
              <a:rPr lang="en-US" sz="1400" b="1" dirty="0" smtClean="0">
                <a:solidFill>
                  <a:schemeClr val="tx1"/>
                </a:solidFill>
                <a:latin typeface="Rockwell"/>
                <a:cs typeface="Rockwell"/>
              </a:rPr>
              <a:t> Experiment: A Large-Scale, Non-Fatalistic Experiment in Deviation, 2000, Carsten </a:t>
            </a:r>
            <a:r>
              <a:rPr lang="en-US" sz="1400" b="1" dirty="0" err="1" smtClean="0">
                <a:solidFill>
                  <a:schemeClr val="tx1"/>
                </a:solidFill>
                <a:latin typeface="Rockwell"/>
                <a:cs typeface="Rockwell"/>
              </a:rPr>
              <a:t>Höller</a:t>
            </a:r>
            <a:r>
              <a:rPr lang="en-US" sz="1400" b="1" dirty="0" smtClean="0">
                <a:solidFill>
                  <a:schemeClr val="tx1"/>
                </a:solidFill>
                <a:latin typeface="Rockwell"/>
                <a:cs typeface="Rockwell"/>
              </a:rPr>
              <a:t> (German b. 1961)</a:t>
            </a:r>
          </a:p>
        </p:txBody>
      </p:sp>
      <p:sp>
        <p:nvSpPr>
          <p:cNvPr id="182275" name="Rectangle 3"/>
          <p:cNvSpPr>
            <a:spLocks noChangeArrowheads="1"/>
          </p:cNvSpPr>
          <p:nvPr/>
        </p:nvSpPr>
        <p:spPr bwMode="auto">
          <a:xfrm>
            <a:off x="95841" y="3485356"/>
            <a:ext cx="8937767" cy="32162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eaLnBrk="0" fontAlgn="base" hangingPunct="0">
              <a:spcBef>
                <a:spcPct val="0"/>
              </a:spcBef>
              <a:spcAft>
                <a:spcPct val="0"/>
              </a:spcAft>
              <a:defRPr/>
            </a:pPr>
            <a:r>
              <a:rPr lang="en-US" sz="1450" b="1" dirty="0">
                <a:solidFill>
                  <a:srgbClr val="FFFFFF"/>
                </a:solidFill>
                <a:latin typeface="Abadi MT Condensed Light" charset="0"/>
                <a:cs typeface="ＭＳ Ｐゴシック" charset="0"/>
              </a:rPr>
              <a:t>The </a:t>
            </a:r>
            <a:r>
              <a:rPr lang="en-US" sz="1450" b="1" dirty="0" err="1" smtClean="0">
                <a:solidFill>
                  <a:srgbClr val="FFFFFF"/>
                </a:solidFill>
                <a:latin typeface="Abadi MT Condensed Light" charset="0"/>
                <a:cs typeface="ＭＳ Ｐゴシック" charset="0"/>
              </a:rPr>
              <a:t>Baudouin</a:t>
            </a:r>
            <a:r>
              <a:rPr lang="en-US" sz="1450" b="1" dirty="0" smtClean="0">
                <a:solidFill>
                  <a:srgbClr val="FFFFFF"/>
                </a:solidFill>
                <a:latin typeface="Abadi MT Condensed Light" charset="0"/>
                <a:cs typeface="ＭＳ Ｐゴシック" charset="0"/>
              </a:rPr>
              <a:t> </a:t>
            </a:r>
            <a:r>
              <a:rPr lang="en-US" sz="1450" b="1" dirty="0">
                <a:solidFill>
                  <a:srgbClr val="FFFFFF"/>
                </a:solidFill>
                <a:latin typeface="Abadi MT Condensed Light" charset="0"/>
                <a:cs typeface="ＭＳ Ｐゴシック" charset="0"/>
              </a:rPr>
              <a:t>Experiment will take place in one of Belgium's most famous architectural landmarks: the </a:t>
            </a:r>
            <a:r>
              <a:rPr lang="en-US" sz="1450" b="1" dirty="0" err="1">
                <a:solidFill>
                  <a:srgbClr val="FFFFFF"/>
                </a:solidFill>
                <a:latin typeface="Abadi MT Condensed Light" charset="0"/>
                <a:cs typeface="ＭＳ Ｐゴシック" charset="0"/>
              </a:rPr>
              <a:t>Atomium</a:t>
            </a:r>
            <a:r>
              <a:rPr lang="en-US" sz="1450" b="1" dirty="0">
                <a:solidFill>
                  <a:srgbClr val="FFFFFF"/>
                </a:solidFill>
                <a:latin typeface="Abadi MT Condensed Light" charset="0"/>
                <a:cs typeface="ＭＳ Ｐゴシック" charset="0"/>
              </a:rPr>
              <a:t>. Built as the Belgian Pavilion for the 1958 World Fair in Brussels, the </a:t>
            </a:r>
            <a:r>
              <a:rPr lang="en-US" sz="1450" b="1" dirty="0" err="1">
                <a:solidFill>
                  <a:srgbClr val="FFFFFF"/>
                </a:solidFill>
                <a:latin typeface="Abadi MT Condensed Light" charset="0"/>
                <a:cs typeface="ＭＳ Ｐゴシック" charset="0"/>
              </a:rPr>
              <a:t>Atomium</a:t>
            </a:r>
            <a:r>
              <a:rPr lang="en-US" sz="1450" b="1" dirty="0">
                <a:solidFill>
                  <a:srgbClr val="FFFFFF"/>
                </a:solidFill>
                <a:latin typeface="Abadi MT Condensed Light" charset="0"/>
                <a:cs typeface="ＭＳ Ｐゴシック" charset="0"/>
              </a:rPr>
              <a:t> imitates the structure of an atom, and is made up of nine spheres connected by tubes. In the Brussels and European Conference Rooms, situated in the central sphere, a space will be set up to accommodate 100 people who are invited to spend twenty-four hours in the space, stepping out of their usual, "productive" lives for one day.</a:t>
            </a:r>
          </a:p>
          <a:p>
            <a:pPr defTabSz="914400" eaLnBrk="0" fontAlgn="base" hangingPunct="0">
              <a:spcBef>
                <a:spcPct val="0"/>
              </a:spcBef>
              <a:spcAft>
                <a:spcPct val="0"/>
              </a:spcAft>
              <a:defRPr/>
            </a:pPr>
            <a:endParaRPr lang="en-US" sz="1450" b="1" dirty="0">
              <a:solidFill>
                <a:srgbClr val="FFFFFF"/>
              </a:solidFill>
              <a:latin typeface="Abadi MT Condensed Light" charset="0"/>
              <a:cs typeface="ＭＳ Ｐゴシック" charset="0"/>
            </a:endParaRPr>
          </a:p>
          <a:p>
            <a:pPr defTabSz="914400" eaLnBrk="0" fontAlgn="base" hangingPunct="0">
              <a:spcBef>
                <a:spcPct val="0"/>
              </a:spcBef>
              <a:spcAft>
                <a:spcPct val="0"/>
              </a:spcAft>
              <a:defRPr/>
            </a:pPr>
            <a:r>
              <a:rPr lang="en-US" sz="1450" b="1" dirty="0">
                <a:solidFill>
                  <a:srgbClr val="FFFFFF"/>
                </a:solidFill>
                <a:latin typeface="Abadi MT Condensed Light" charset="0"/>
                <a:cs typeface="ＭＳ Ｐゴシック" charset="0"/>
              </a:rPr>
              <a:t>From 10.00am on 27 September until 10.00am on 28 September 2001, the space will be closed to the outside world. Public access will be denied, and the inhabitants will be allowed to cease their normal activities. They will do nothing at all, and they will do it </a:t>
            </a:r>
            <a:r>
              <a:rPr lang="en-US" sz="1450" b="1" dirty="0" smtClean="0">
                <a:solidFill>
                  <a:srgbClr val="FFFFFF"/>
                </a:solidFill>
                <a:latin typeface="Abadi MT Condensed Light" charset="0"/>
                <a:cs typeface="ＭＳ Ｐゴシック" charset="0"/>
              </a:rPr>
              <a:t>collectively. The </a:t>
            </a:r>
            <a:r>
              <a:rPr lang="en-US" sz="1450" b="1" dirty="0">
                <a:solidFill>
                  <a:srgbClr val="FFFFFF"/>
                </a:solidFill>
                <a:latin typeface="Abadi MT Condensed Light" charset="0"/>
                <a:cs typeface="ＭＳ Ｐゴシック" charset="0"/>
              </a:rPr>
              <a:t>necessary infrastructure such as furniture, food, sanitary installations and safety measures will be provided. Though no particular </a:t>
            </a:r>
            <a:r>
              <a:rPr lang="en-US" sz="1450" b="1" dirty="0" err="1">
                <a:solidFill>
                  <a:srgbClr val="FFFFFF"/>
                </a:solidFill>
                <a:latin typeface="Abadi MT Condensed Light" charset="0"/>
                <a:cs typeface="ＭＳ Ｐゴシック" charset="0"/>
              </a:rPr>
              <a:t>programme</a:t>
            </a:r>
            <a:r>
              <a:rPr lang="en-US" sz="1450" b="1" dirty="0">
                <a:solidFill>
                  <a:srgbClr val="FFFFFF"/>
                </a:solidFill>
                <a:latin typeface="Abadi MT Condensed Light" charset="0"/>
                <a:cs typeface="ＭＳ Ｐゴシック" charset="0"/>
              </a:rPr>
              <a:t> or means of entertainment will be suggested, participants are free to bring with them what they wish. Essentially, the experiment will be to experience what happens when people are freed from their usual constraints and yet collectively confined to a particular space and </a:t>
            </a:r>
            <a:r>
              <a:rPr lang="en-US" sz="1450" b="1" dirty="0" smtClean="0">
                <a:solidFill>
                  <a:srgbClr val="FFFFFF"/>
                </a:solidFill>
                <a:latin typeface="Abadi MT Condensed Light" charset="0"/>
                <a:cs typeface="ＭＳ Ｐゴシック" charset="0"/>
              </a:rPr>
              <a:t>time. The </a:t>
            </a:r>
            <a:r>
              <a:rPr lang="en-US" sz="1450" b="1" dirty="0" err="1">
                <a:solidFill>
                  <a:srgbClr val="FFFFFF"/>
                </a:solidFill>
                <a:latin typeface="Abadi MT Condensed Light" charset="0"/>
                <a:cs typeface="ＭＳ Ｐゴシック" charset="0"/>
              </a:rPr>
              <a:t>Baudouin</a:t>
            </a:r>
            <a:r>
              <a:rPr lang="en-US" sz="1450" b="1" dirty="0">
                <a:solidFill>
                  <a:srgbClr val="FFFFFF"/>
                </a:solidFill>
                <a:latin typeface="Abadi MT Condensed Light" charset="0"/>
                <a:cs typeface="ＭＳ Ｐゴシック" charset="0"/>
              </a:rPr>
              <a:t>/</a:t>
            </a:r>
            <a:r>
              <a:rPr lang="en-US" sz="1450" b="1" dirty="0" err="1">
                <a:solidFill>
                  <a:srgbClr val="FFFFFF"/>
                </a:solidFill>
                <a:latin typeface="Abadi MT Condensed Light" charset="0"/>
                <a:cs typeface="ＭＳ Ｐゴシック" charset="0"/>
              </a:rPr>
              <a:t>Boudewijn</a:t>
            </a:r>
            <a:r>
              <a:rPr lang="en-US" sz="1450" b="1" dirty="0">
                <a:solidFill>
                  <a:srgbClr val="FFFFFF"/>
                </a:solidFill>
                <a:latin typeface="Abadi MT Condensed Light" charset="0"/>
                <a:cs typeface="ＭＳ Ｐゴシック" charset="0"/>
              </a:rPr>
              <a:t> Experiment will not be documented by means of film or video; the only "recordings" will be the memories of the participants, and these will be disseminated through the stories they may tell after the event. The experiment will thus be completely unscientific, since objectivity is not the aim. Rather, it will be a unique opportunity to experience together the possibilities of escape from </a:t>
            </a:r>
            <a:r>
              <a:rPr lang="en-US" sz="1450" b="1" dirty="0" smtClean="0">
                <a:solidFill>
                  <a:srgbClr val="FFFFFF"/>
                </a:solidFill>
                <a:latin typeface="Abadi MT Condensed Light" charset="0"/>
                <a:cs typeface="ＭＳ Ｐゴシック" charset="0"/>
              </a:rPr>
              <a:t>one</a:t>
            </a:r>
            <a:r>
              <a:rPr lang="en-US" sz="1450" b="1" dirty="0" smtClean="0">
                <a:solidFill>
                  <a:srgbClr val="FFFFFF"/>
                </a:solidFill>
                <a:latin typeface="Abadi MT Condensed Light" charset="0"/>
                <a:ea typeface="ヒラギノ角ゴ ProN W3" charset="0"/>
                <a:cs typeface="ヒラギノ角ゴ ProN W3" charset="0"/>
              </a:rPr>
              <a:t>’</a:t>
            </a:r>
            <a:r>
              <a:rPr lang="en-US" sz="1450" b="1" dirty="0" smtClean="0">
                <a:solidFill>
                  <a:srgbClr val="FFFFFF"/>
                </a:solidFill>
                <a:latin typeface="Abadi MT Condensed Light" charset="0"/>
                <a:cs typeface="ＭＳ Ｐゴシック" charset="0"/>
              </a:rPr>
              <a:t>s </a:t>
            </a:r>
            <a:r>
              <a:rPr lang="en-US" sz="1450" b="1" dirty="0">
                <a:solidFill>
                  <a:srgbClr val="FFFFFF"/>
                </a:solidFill>
                <a:latin typeface="Abadi MT Condensed Light" charset="0"/>
                <a:cs typeface="ＭＳ Ｐゴシック" charset="0"/>
              </a:rPr>
              <a:t>daily routine, to participate in a unique event with an unclear outcome.</a:t>
            </a:r>
            <a:endParaRPr lang="en-US" sz="1450" b="1" dirty="0">
              <a:solidFill>
                <a:srgbClr val="FFFFFF"/>
              </a:solidFill>
              <a:cs typeface="ＭＳ Ｐゴシック" charset="0"/>
            </a:endParaRPr>
          </a:p>
        </p:txBody>
      </p:sp>
      <p:pic>
        <p:nvPicPr>
          <p:cNvPr id="182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867" y="0"/>
            <a:ext cx="4936134" cy="32872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47213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762000" y="0"/>
            <a:ext cx="7696200" cy="441064"/>
          </a:xfrm>
        </p:spPr>
        <p:txBody>
          <a:bodyPr/>
          <a:lstStyle/>
          <a:p>
            <a:pPr eaLnBrk="1" hangingPunct="1">
              <a:defRPr/>
            </a:pPr>
            <a:r>
              <a:rPr lang="en-US" sz="2800" dirty="0" smtClean="0">
                <a:solidFill>
                  <a:schemeClr val="bg1">
                    <a:lumMod val="75000"/>
                  </a:schemeClr>
                </a:solidFill>
                <a:latin typeface="Rockwell" charset="0"/>
                <a:ea typeface="Rockwell" charset="0"/>
                <a:cs typeface="Rockwell" charset="0"/>
              </a:rPr>
              <a:t>How can artists contribute to science? </a:t>
            </a:r>
          </a:p>
        </p:txBody>
      </p:sp>
      <p:sp>
        <p:nvSpPr>
          <p:cNvPr id="24580" name="Rectangle 4"/>
          <p:cNvSpPr>
            <a:spLocks noChangeArrowheads="1"/>
          </p:cNvSpPr>
          <p:nvPr/>
        </p:nvSpPr>
        <p:spPr bwMode="auto">
          <a:xfrm>
            <a:off x="542813" y="1893346"/>
            <a:ext cx="8134574" cy="2130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20000"/>
              </a:spcBef>
              <a:spcAft>
                <a:spcPct val="0"/>
              </a:spcAft>
              <a:defRPr/>
            </a:pPr>
            <a:r>
              <a:rPr lang="en-US" sz="2800" dirty="0" smtClean="0">
                <a:latin typeface="Rockwell" charset="0"/>
                <a:ea typeface="Rockwell" charset="0"/>
                <a:cs typeface="Rockwell" charset="0"/>
              </a:rPr>
              <a:t>AUDIENCE INVOLVEMENT</a:t>
            </a:r>
          </a:p>
          <a:p>
            <a:pPr algn="ctr" defTabSz="914400" fontAlgn="base">
              <a:spcBef>
                <a:spcPct val="20000"/>
              </a:spcBef>
              <a:spcAft>
                <a:spcPct val="0"/>
              </a:spcAft>
              <a:defRPr/>
            </a:pPr>
            <a:endParaRPr lang="en-US" sz="2800" dirty="0" smtClean="0">
              <a:latin typeface="Rockwell" charset="0"/>
              <a:ea typeface="Rockwell" charset="0"/>
              <a:cs typeface="Rockwell" charset="0"/>
            </a:endParaRPr>
          </a:p>
          <a:p>
            <a:pPr defTabSz="914400" fontAlgn="base">
              <a:spcBef>
                <a:spcPct val="20000"/>
              </a:spcBef>
              <a:spcAft>
                <a:spcPct val="0"/>
              </a:spcAft>
              <a:defRPr/>
            </a:pPr>
            <a:r>
              <a:rPr lang="en-US" sz="2800" dirty="0" smtClean="0">
                <a:latin typeface="Rockwell" charset="0"/>
                <a:ea typeface="Rockwell" charset="0"/>
                <a:cs typeface="Rockwell" charset="0"/>
              </a:rPr>
              <a:t>Audience members can also participate in research. </a:t>
            </a:r>
            <a:r>
              <a:rPr lang="en-US" sz="2800" b="1" dirty="0" smtClean="0">
                <a:latin typeface="Rockwell" charset="0"/>
                <a:ea typeface="Rockwell" charset="0"/>
                <a:cs typeface="Rockwell" charset="0"/>
              </a:rPr>
              <a:t>Citizen Science </a:t>
            </a:r>
            <a:r>
              <a:rPr lang="en-US" sz="2800" dirty="0" smtClean="0">
                <a:latin typeface="Rockwell" charset="0"/>
                <a:ea typeface="Rockwell" charset="0"/>
                <a:cs typeface="Rockwell" charset="0"/>
              </a:rPr>
              <a:t>is now valued in a variety of scientific and non-scientific contexts.</a:t>
            </a:r>
            <a:endParaRPr lang="en-US" sz="2800" dirty="0">
              <a:latin typeface="Rockwell" charset="0"/>
              <a:ea typeface="Rockwell" charset="0"/>
              <a:cs typeface="Rockwell" charset="0"/>
            </a:endParaRPr>
          </a:p>
        </p:txBody>
      </p:sp>
    </p:spTree>
    <p:extLst>
      <p:ext uri="{BB962C8B-B14F-4D97-AF65-F5344CB8AC3E}">
        <p14:creationId xmlns:p14="http://schemas.microsoft.com/office/powerpoint/2010/main" val="1413452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0" y="4648200"/>
            <a:ext cx="9144000" cy="1219200"/>
          </a:xfrm>
        </p:spPr>
        <p:txBody>
          <a:bodyPr/>
          <a:lstStyle/>
          <a:p>
            <a:r>
              <a:rPr lang="en-US" sz="1800" dirty="0">
                <a:solidFill>
                  <a:schemeClr val="tx1"/>
                </a:solidFill>
                <a:latin typeface="Rockwell"/>
                <a:cs typeface="Rockwell"/>
                <a:hlinkClick r:id="rId3"/>
              </a:rPr>
              <a:t>DIY Algae/Hydrogen </a:t>
            </a:r>
            <a:r>
              <a:rPr lang="en-US" sz="1800" dirty="0" smtClean="0">
                <a:solidFill>
                  <a:schemeClr val="tx1"/>
                </a:solidFill>
                <a:latin typeface="Rockwell"/>
                <a:cs typeface="Rockwell"/>
                <a:hlinkClick r:id="rId3"/>
              </a:rPr>
              <a:t>Bioreactor </a:t>
            </a:r>
            <a:r>
              <a:rPr lang="en-US" sz="1800" dirty="0">
                <a:solidFill>
                  <a:schemeClr val="tx1"/>
                </a:solidFill>
                <a:latin typeface="Rockwell"/>
                <a:cs typeface="Rockwell"/>
                <a:hlinkClick r:id="rId3"/>
              </a:rPr>
              <a:t>Futurefarmers/Jonathan Meuser (2004)</a:t>
            </a:r>
            <a:endParaRPr lang="en-US" sz="1800" dirty="0">
              <a:solidFill>
                <a:schemeClr val="tx1"/>
              </a:solidFill>
              <a:latin typeface="Rockwell"/>
              <a:cs typeface="Rockwell"/>
            </a:endParaRPr>
          </a:p>
        </p:txBody>
      </p:sp>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685800"/>
            <a:ext cx="4445000" cy="35433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4445000" cy="3543300"/>
          </a:xfrm>
          <a:prstGeom prst="rect">
            <a:avLst/>
          </a:prstGeom>
          <a:noFill/>
          <a:extLst>
            <a:ext uri="{909E8E84-426E-40dd-AFC4-6F175D3DCCD1}">
              <a14:hiddenFill xmlns:a14="http://schemas.microsoft.com/office/drawing/2010/main" xmlns="">
                <a:solidFill>
                  <a:srgbClr val="FFFFFF"/>
                </a:solidFill>
              </a14:hiddenFill>
            </a:ext>
          </a:extLst>
        </p:spPr>
      </p:pic>
      <p:sp>
        <p:nvSpPr>
          <p:cNvPr id="103429" name="Rectangle 5"/>
          <p:cNvSpPr>
            <a:spLocks noChangeArrowheads="1"/>
          </p:cNvSpPr>
          <p:nvPr/>
        </p:nvSpPr>
        <p:spPr bwMode="auto">
          <a:xfrm>
            <a:off x="7661904" y="6447044"/>
            <a:ext cx="148209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eaLnBrk="0" fontAlgn="base" hangingPunct="0">
              <a:spcBef>
                <a:spcPct val="0"/>
              </a:spcBef>
              <a:spcAft>
                <a:spcPct val="0"/>
              </a:spcAft>
            </a:pPr>
            <a:r>
              <a:rPr lang="en-US" sz="1400" dirty="0" smtClean="0">
                <a:solidFill>
                  <a:srgbClr val="FFFFFF"/>
                </a:solidFill>
                <a:latin typeface="Rockwell"/>
                <a:cs typeface="Rockwell"/>
                <a:hlinkClick r:id="rId6"/>
              </a:rPr>
              <a:t>Radio Interview</a:t>
            </a:r>
            <a:endParaRPr lang="en-US" sz="2400" dirty="0" smtClean="0">
              <a:solidFill>
                <a:srgbClr val="FFFFFF"/>
              </a:solidFill>
              <a:latin typeface="Rockwell"/>
              <a:cs typeface="Rockwell"/>
            </a:endParaRPr>
          </a:p>
        </p:txBody>
      </p:sp>
    </p:spTree>
    <p:extLst>
      <p:ext uri="{BB962C8B-B14F-4D97-AF65-F5344CB8AC3E}">
        <p14:creationId xmlns:p14="http://schemas.microsoft.com/office/powerpoint/2010/main" val="1639456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1" y="4450957"/>
            <a:ext cx="9144000" cy="1219200"/>
          </a:xfrm>
        </p:spPr>
        <p:txBody>
          <a:bodyPr/>
          <a:lstStyle/>
          <a:p>
            <a:r>
              <a:rPr lang="en-US" sz="1800" dirty="0">
                <a:solidFill>
                  <a:schemeClr val="tx1"/>
                </a:solidFill>
                <a:latin typeface="Rockwell"/>
                <a:cs typeface="Rockwell"/>
                <a:hlinkClick r:id="rId3"/>
              </a:rPr>
              <a:t>Lunchbox Laboratory Futurefarmers/Jonathan Meuser </a:t>
            </a:r>
            <a:r>
              <a:rPr lang="en-US" sz="1800" dirty="0" smtClean="0">
                <a:solidFill>
                  <a:schemeClr val="tx1"/>
                </a:solidFill>
                <a:latin typeface="Rockwell"/>
                <a:cs typeface="Rockwell"/>
                <a:hlinkClick r:id="rId3"/>
              </a:rPr>
              <a:t>(at MOMA 2008</a:t>
            </a:r>
            <a:r>
              <a:rPr lang="en-US" sz="1800" dirty="0">
                <a:solidFill>
                  <a:schemeClr val="tx1"/>
                </a:solidFill>
                <a:latin typeface="Rockwell"/>
                <a:cs typeface="Rockwell"/>
                <a:hlinkClick r:id="rId3"/>
              </a:rPr>
              <a:t>)</a:t>
            </a:r>
            <a:endParaRPr lang="en-US" sz="1800" dirty="0">
              <a:solidFill>
                <a:schemeClr val="tx1"/>
              </a:solidFill>
              <a:latin typeface="Rockwell"/>
              <a:cs typeface="Rockwell"/>
            </a:endParaRPr>
          </a:p>
        </p:txBody>
      </p:sp>
      <p:pic>
        <p:nvPicPr>
          <p:cNvPr id="202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709399"/>
            <a:ext cx="9136838" cy="3738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39872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773574" y="0"/>
            <a:ext cx="7696200" cy="762000"/>
          </a:xfrm>
        </p:spPr>
        <p:txBody>
          <a:bodyPr/>
          <a:lstStyle/>
          <a:p>
            <a:pPr eaLnBrk="1" hangingPunct="1">
              <a:defRPr/>
            </a:pPr>
            <a:r>
              <a:rPr lang="en-US" sz="2800" dirty="0" smtClean="0">
                <a:solidFill>
                  <a:schemeClr val="bg2"/>
                </a:solidFill>
                <a:latin typeface="Rockwell" charset="0"/>
                <a:cs typeface="+mj-cs"/>
              </a:rPr>
              <a:t>How can artists contribute to science?</a:t>
            </a:r>
            <a:r>
              <a:rPr lang="en-US" sz="2800" dirty="0" smtClean="0">
                <a:solidFill>
                  <a:schemeClr val="bg2"/>
                </a:solidFill>
                <a:cs typeface="+mj-cs"/>
              </a:rPr>
              <a:t> </a:t>
            </a:r>
          </a:p>
        </p:txBody>
      </p:sp>
      <p:sp>
        <p:nvSpPr>
          <p:cNvPr id="24580" name="Rectangle 4"/>
          <p:cNvSpPr>
            <a:spLocks noChangeArrowheads="1"/>
          </p:cNvSpPr>
          <p:nvPr/>
        </p:nvSpPr>
        <p:spPr bwMode="auto">
          <a:xfrm>
            <a:off x="497007" y="1804290"/>
            <a:ext cx="8249333" cy="1968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20000"/>
              </a:spcBef>
              <a:spcAft>
                <a:spcPct val="0"/>
              </a:spcAft>
              <a:defRPr/>
            </a:pPr>
            <a:r>
              <a:rPr lang="en-US" sz="2800" dirty="0" smtClean="0">
                <a:solidFill>
                  <a:sysClr val="windowText" lastClr="000000"/>
                </a:solidFill>
                <a:latin typeface="Rockwell"/>
                <a:cs typeface="Rockwell"/>
              </a:rPr>
              <a:t>SUBJECTIVE CATEGORIZATIONS</a:t>
            </a:r>
          </a:p>
          <a:p>
            <a:pPr defTabSz="914400" fontAlgn="base">
              <a:spcBef>
                <a:spcPct val="20000"/>
              </a:spcBef>
              <a:spcAft>
                <a:spcPct val="0"/>
              </a:spcAft>
              <a:defRPr/>
            </a:pPr>
            <a:r>
              <a:rPr lang="en-US" sz="2800" dirty="0" smtClean="0">
                <a:solidFill>
                  <a:sysClr val="windowText" lastClr="000000"/>
                </a:solidFill>
                <a:latin typeface="Rockwell"/>
                <a:cs typeface="Rockwell"/>
              </a:rPr>
              <a:t>Using and categorizing data and information in uninformed and “naive” ways allow unexpected connections and results to be made.</a:t>
            </a:r>
            <a:endParaRPr lang="en-US" sz="2800" dirty="0">
              <a:solidFill>
                <a:sysClr val="windowText" lastClr="000000"/>
              </a:solidFill>
              <a:latin typeface="Rockwell"/>
              <a:cs typeface="Rockwell"/>
            </a:endParaRPr>
          </a:p>
        </p:txBody>
      </p:sp>
    </p:spTree>
    <p:extLst>
      <p:ext uri="{BB962C8B-B14F-4D97-AF65-F5344CB8AC3E}">
        <p14:creationId xmlns:p14="http://schemas.microsoft.com/office/powerpoint/2010/main" val="666682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0" y="6553200"/>
            <a:ext cx="9144000" cy="304800"/>
          </a:xfrm>
        </p:spPr>
        <p:txBody>
          <a:bodyPr/>
          <a:lstStyle/>
          <a:p>
            <a:pPr eaLnBrk="1" hangingPunct="1">
              <a:defRPr/>
            </a:pPr>
            <a:r>
              <a:rPr lang="en-US" sz="1600" dirty="0" err="1" smtClean="0">
                <a:solidFill>
                  <a:schemeClr val="tx1"/>
                </a:solidFill>
                <a:latin typeface="Rockwell" charset="0"/>
                <a:ea typeface="Rockwell" charset="0"/>
                <a:cs typeface="Rockwell" charset="0"/>
              </a:rPr>
              <a:t>Olaus</a:t>
            </a:r>
            <a:r>
              <a:rPr lang="en-US" sz="1600" dirty="0" smtClean="0">
                <a:solidFill>
                  <a:schemeClr val="tx1"/>
                </a:solidFill>
                <a:latin typeface="Rockwell" charset="0"/>
                <a:ea typeface="Rockwell" charset="0"/>
                <a:cs typeface="Rockwell" charset="0"/>
              </a:rPr>
              <a:t> </a:t>
            </a:r>
            <a:r>
              <a:rPr lang="en-US" sz="1600" dirty="0" err="1" smtClean="0">
                <a:solidFill>
                  <a:schemeClr val="tx1"/>
                </a:solidFill>
                <a:latin typeface="Rockwell" charset="0"/>
                <a:ea typeface="Rockwell" charset="0"/>
                <a:cs typeface="Rockwell" charset="0"/>
              </a:rPr>
              <a:t>Wormius</a:t>
            </a:r>
            <a:r>
              <a:rPr lang="en-US" sz="1600" dirty="0" smtClean="0">
                <a:solidFill>
                  <a:schemeClr val="tx1"/>
                </a:solidFill>
                <a:latin typeface="Rockwell" charset="0"/>
                <a:ea typeface="Rockwell" charset="0"/>
                <a:cs typeface="Rockwell" charset="0"/>
              </a:rPr>
              <a:t> (1588-1654) Cabinet of Curiosity</a:t>
            </a:r>
            <a:endParaRPr lang="en-US" sz="1400" b="1" dirty="0" smtClean="0">
              <a:solidFill>
                <a:schemeClr val="tx1"/>
              </a:solidFill>
              <a:latin typeface="Rockwell" charset="0"/>
              <a:ea typeface="Rockwell" charset="0"/>
              <a:cs typeface="Rockwell" charset="0"/>
            </a:endParaRPr>
          </a:p>
        </p:txBody>
      </p:sp>
      <p:pic>
        <p:nvPicPr>
          <p:cNvPr id="839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11" y="185570"/>
            <a:ext cx="7892577" cy="627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22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76113" y="6262744"/>
            <a:ext cx="3886200" cy="762000"/>
          </a:xfrm>
        </p:spPr>
        <p:txBody>
          <a:bodyPr/>
          <a:lstStyle/>
          <a:p>
            <a:pPr eaLnBrk="1" hangingPunct="1">
              <a:defRPr/>
            </a:pPr>
            <a:r>
              <a:rPr lang="en-US" sz="1400" dirty="0" smtClean="0">
                <a:latin typeface="Rockwell" charset="0"/>
                <a:ea typeface="Rockwell" charset="0"/>
                <a:cs typeface="Rockwell" charset="0"/>
              </a:rPr>
              <a:t>Portia Munson, </a:t>
            </a:r>
            <a:r>
              <a:rPr lang="en-US" sz="1400" i="1" dirty="0" smtClean="0">
                <a:latin typeface="Rockwell" charset="0"/>
                <a:ea typeface="Rockwell" charset="0"/>
                <a:cs typeface="Rockwell" charset="0"/>
              </a:rPr>
              <a:t>Pink Project: Table</a:t>
            </a:r>
            <a:r>
              <a:rPr lang="en-US" sz="1400" dirty="0" smtClean="0">
                <a:latin typeface="Rockwell" charset="0"/>
                <a:ea typeface="Rockwell" charset="0"/>
                <a:cs typeface="Rockwell" charset="0"/>
              </a:rPr>
              <a:t>, 2016</a:t>
            </a:r>
            <a:endParaRPr lang="en-US" dirty="0" smtClean="0">
              <a:latin typeface="Rockwell" charset="0"/>
              <a:ea typeface="Rockwell" charset="0"/>
              <a:cs typeface="Rockwell" charset="0"/>
            </a:endParaRPr>
          </a:p>
        </p:txBody>
      </p:sp>
      <p:pic>
        <p:nvPicPr>
          <p:cNvPr id="3" name="Picture 2"/>
          <p:cNvPicPr>
            <a:picLocks noChangeAspect="1"/>
          </p:cNvPicPr>
          <p:nvPr/>
        </p:nvPicPr>
        <p:blipFill>
          <a:blip r:embed="rId3"/>
          <a:stretch>
            <a:fillRect/>
          </a:stretch>
        </p:blipFill>
        <p:spPr>
          <a:xfrm>
            <a:off x="0" y="419100"/>
            <a:ext cx="9144000" cy="5996066"/>
          </a:xfrm>
          <a:prstGeom prst="rect">
            <a:avLst/>
          </a:prstGeom>
        </p:spPr>
      </p:pic>
    </p:spTree>
    <p:extLst>
      <p:ext uri="{BB962C8B-B14F-4D97-AF65-F5344CB8AC3E}">
        <p14:creationId xmlns:p14="http://schemas.microsoft.com/office/powerpoint/2010/main" val="18637441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ctrTitle"/>
          </p:nvPr>
        </p:nvSpPr>
        <p:spPr>
          <a:xfrm>
            <a:off x="-251460" y="3723939"/>
            <a:ext cx="3886200" cy="762000"/>
          </a:xfrm>
        </p:spPr>
        <p:txBody>
          <a:bodyPr/>
          <a:lstStyle/>
          <a:p>
            <a:pPr eaLnBrk="1" hangingPunct="1">
              <a:defRPr/>
            </a:pPr>
            <a:r>
              <a:rPr lang="en-US" sz="1400" smtClean="0">
                <a:latin typeface="Rockwell" charset="0"/>
                <a:ea typeface="Rockwell" charset="0"/>
                <a:cs typeface="Rockwell" charset="0"/>
              </a:rPr>
              <a:t>Portia Munson (1961), </a:t>
            </a:r>
            <a:r>
              <a:rPr lang="en-US" sz="1400" i="1" dirty="0" smtClean="0">
                <a:latin typeface="Rockwell" charset="0"/>
                <a:ea typeface="Rockwell" charset="0"/>
                <a:cs typeface="Rockwell" charset="0"/>
              </a:rPr>
              <a:t>Green Piece</a:t>
            </a:r>
            <a:r>
              <a:rPr lang="en-US" sz="1400" dirty="0" smtClean="0">
                <a:latin typeface="Rockwell" charset="0"/>
                <a:ea typeface="Rockwell" charset="0"/>
                <a:cs typeface="Rockwell" charset="0"/>
              </a:rPr>
              <a:t>, 2000</a:t>
            </a:r>
            <a:endParaRPr lang="en-US" dirty="0" smtClean="0">
              <a:latin typeface="Rockwell" charset="0"/>
              <a:ea typeface="Rockwell" charset="0"/>
              <a:cs typeface="Rockwell" charset="0"/>
            </a:endParaRPr>
          </a:p>
        </p:txBody>
      </p:sp>
      <p:pic>
        <p:nvPicPr>
          <p:cNvPr id="150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280" y="3381785"/>
            <a:ext cx="5846781" cy="35730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p:cNvPicPr>
            <a:picLocks noChangeAspect="1"/>
          </p:cNvPicPr>
          <p:nvPr/>
        </p:nvPicPr>
        <p:blipFill>
          <a:blip r:embed="rId4"/>
          <a:stretch>
            <a:fillRect/>
          </a:stretch>
        </p:blipFill>
        <p:spPr>
          <a:xfrm>
            <a:off x="0" y="0"/>
            <a:ext cx="5080000" cy="3810000"/>
          </a:xfrm>
          <a:prstGeom prst="rect">
            <a:avLst/>
          </a:prstGeom>
        </p:spPr>
      </p:pic>
    </p:spTree>
    <p:extLst>
      <p:ext uri="{BB962C8B-B14F-4D97-AF65-F5344CB8AC3E}">
        <p14:creationId xmlns:p14="http://schemas.microsoft.com/office/powerpoint/2010/main" val="447262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0124" y="444649"/>
            <a:ext cx="5803751" cy="580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bwMode="auto">
          <a:xfrm>
            <a:off x="609600" y="6248400"/>
            <a:ext cx="7924800" cy="609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a:defRPr/>
            </a:pPr>
            <a:r>
              <a:rPr lang="en-US" sz="1200" dirty="0" smtClean="0">
                <a:solidFill>
                  <a:schemeClr val="tx1"/>
                </a:solidFill>
                <a:latin typeface="Rockwell" charset="0"/>
                <a:ea typeface="Rockwell" charset="0"/>
                <a:cs typeface="Rockwell" charset="0"/>
              </a:rPr>
              <a:t>Satellite Collections - </a:t>
            </a:r>
            <a:r>
              <a:rPr lang="en-US" sz="1200" b="1" dirty="0" smtClean="0">
                <a:solidFill>
                  <a:schemeClr val="tx1"/>
                </a:solidFill>
                <a:latin typeface="Rockwell" charset="0"/>
                <a:ea typeface="Rockwell" charset="0"/>
                <a:cs typeface="Rockwell" charset="0"/>
              </a:rPr>
              <a:t>97 Nuclear Cooling Towers</a:t>
            </a:r>
            <a:r>
              <a:rPr lang="en-US" sz="1200" dirty="0" smtClean="0">
                <a:solidFill>
                  <a:schemeClr val="tx1"/>
                </a:solidFill>
                <a:latin typeface="Rockwell" charset="0"/>
                <a:ea typeface="Rockwell" charset="0"/>
                <a:cs typeface="Rockwell" charset="0"/>
              </a:rPr>
              <a:t>, Jenny Odell (2009-2011) </a:t>
            </a:r>
            <a:r>
              <a:rPr lang="en-US" sz="1200" dirty="0" smtClean="0">
                <a:solidFill>
                  <a:schemeClr val="tx1"/>
                </a:solidFill>
                <a:latin typeface="Rockwell" charset="0"/>
                <a:ea typeface="Rockwell" charset="0"/>
                <a:cs typeface="Rockwell" charset="0"/>
                <a:hlinkClick r:id="rId4"/>
              </a:rPr>
              <a:t>Website</a:t>
            </a:r>
            <a:endParaRPr lang="en-US" sz="1200" dirty="0" smtClean="0">
              <a:solidFill>
                <a:schemeClr val="tx1"/>
              </a:solidFill>
              <a:latin typeface="Rockwell" charset="0"/>
              <a:ea typeface="Rockwell" charset="0"/>
              <a:cs typeface="Rockwell" charset="0"/>
            </a:endParaRPr>
          </a:p>
        </p:txBody>
      </p:sp>
    </p:spTree>
    <p:extLst>
      <p:ext uri="{BB962C8B-B14F-4D97-AF65-F5344CB8AC3E}">
        <p14:creationId xmlns:p14="http://schemas.microsoft.com/office/powerpoint/2010/main" val="767995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609600" y="6248400"/>
            <a:ext cx="7924800" cy="609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a:defRPr/>
            </a:pPr>
            <a:r>
              <a:rPr lang="en-US" sz="1200" dirty="0" smtClean="0">
                <a:solidFill>
                  <a:schemeClr val="tx1"/>
                </a:solidFill>
                <a:latin typeface="Rockwell" charset="0"/>
                <a:ea typeface="Rockwell" charset="0"/>
                <a:cs typeface="Rockwell" charset="0"/>
              </a:rPr>
              <a:t>Landfills and Swimming pools, Jenny Odell (2009-2011) </a:t>
            </a:r>
            <a:r>
              <a:rPr lang="en-US" sz="1200" dirty="0" smtClean="0">
                <a:solidFill>
                  <a:schemeClr val="tx1"/>
                </a:solidFill>
                <a:latin typeface="Rockwell" charset="0"/>
                <a:ea typeface="Rockwell" charset="0"/>
                <a:cs typeface="Rockwell" charset="0"/>
                <a:hlinkClick r:id="rId3"/>
              </a:rPr>
              <a:t>Website</a:t>
            </a:r>
            <a:endParaRPr lang="en-US" sz="1200" dirty="0" smtClean="0">
              <a:solidFill>
                <a:schemeClr val="tx1"/>
              </a:solidFill>
              <a:latin typeface="Rockwell" charset="0"/>
              <a:ea typeface="Rockwell" charset="0"/>
              <a:cs typeface="Rockwell" charset="0"/>
            </a:endParaRPr>
          </a:p>
        </p:txBody>
      </p:sp>
      <p:pic>
        <p:nvPicPr>
          <p:cNvPr id="2" name="Picture 1"/>
          <p:cNvPicPr>
            <a:picLocks noChangeAspect="1"/>
          </p:cNvPicPr>
          <p:nvPr/>
        </p:nvPicPr>
        <p:blipFill>
          <a:blip r:embed="rId4"/>
          <a:stretch>
            <a:fillRect/>
          </a:stretch>
        </p:blipFill>
        <p:spPr>
          <a:xfrm>
            <a:off x="0" y="1183341"/>
            <a:ext cx="4647304" cy="4647304"/>
          </a:xfrm>
          <a:prstGeom prst="rect">
            <a:avLst/>
          </a:prstGeom>
        </p:spPr>
      </p:pic>
      <p:pic>
        <p:nvPicPr>
          <p:cNvPr id="3" name="Picture 2"/>
          <p:cNvPicPr>
            <a:picLocks noChangeAspect="1"/>
          </p:cNvPicPr>
          <p:nvPr/>
        </p:nvPicPr>
        <p:blipFill>
          <a:blip r:embed="rId5"/>
          <a:stretch>
            <a:fillRect/>
          </a:stretch>
        </p:blipFill>
        <p:spPr>
          <a:xfrm>
            <a:off x="4781774" y="1280160"/>
            <a:ext cx="4362226" cy="4362226"/>
          </a:xfrm>
          <a:prstGeom prst="rect">
            <a:avLst/>
          </a:prstGeom>
        </p:spPr>
      </p:pic>
    </p:spTree>
    <p:extLst>
      <p:ext uri="{BB962C8B-B14F-4D97-AF65-F5344CB8AC3E}">
        <p14:creationId xmlns:p14="http://schemas.microsoft.com/office/powerpoint/2010/main" val="62607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47426" y="677732"/>
            <a:ext cx="8896574" cy="4616648"/>
          </a:xfrm>
          <a:prstGeom prst="rect">
            <a:avLst/>
          </a:prstGeom>
        </p:spPr>
        <p:txBody>
          <a:bodyPr wrap="square">
            <a:spAutoFit/>
          </a:bodyPr>
          <a:lstStyle/>
          <a:p>
            <a:r>
              <a:rPr lang="en-US" dirty="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a:p>
            <a:r>
              <a:rPr lang="en-US" sz="2000" b="1" dirty="0" smtClean="0">
                <a:latin typeface="Times New Roman" charset="0"/>
                <a:ea typeface="Times New Roman" charset="0"/>
                <a:cs typeface="Times New Roman" charset="0"/>
              </a:rPr>
              <a:t>1/23 </a:t>
            </a:r>
            <a:r>
              <a:rPr lang="en-US" sz="2000" b="1" dirty="0">
                <a:latin typeface="Times New Roman" charset="0"/>
                <a:ea typeface="Times New Roman" charset="0"/>
                <a:cs typeface="Times New Roman" charset="0"/>
              </a:rPr>
              <a:t>	Lecture 3: ‘Investigations’ 1</a:t>
            </a:r>
            <a:endParaRPr lang="en-US" sz="2000" dirty="0">
              <a:latin typeface="Times New Roman" charset="0"/>
              <a:ea typeface="Times New Roman" charset="0"/>
              <a:cs typeface="Times New Roman" charset="0"/>
            </a:endParaRPr>
          </a:p>
          <a:p>
            <a:r>
              <a:rPr lang="en-US" b="1" dirty="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a:p>
            <a:pPr>
              <a:tabLst>
                <a:tab pos="811530" algn="l"/>
                <a:tab pos="2697480" algn="l"/>
                <a:tab pos="4652010" algn="l"/>
              </a:tabLst>
            </a:pPr>
            <a:r>
              <a:rPr lang="en-US" dirty="0">
                <a:latin typeface="Times New Roman" charset="0"/>
                <a:ea typeface="Times New Roman" charset="0"/>
                <a:cs typeface="Times New Roman" charset="0"/>
              </a:rPr>
              <a:t>Week 4 </a:t>
            </a:r>
            <a:r>
              <a:rPr lang="en-US" dirty="0" smtClean="0">
                <a:latin typeface="Times New Roman" charset="0"/>
                <a:ea typeface="Times New Roman" charset="0"/>
                <a:cs typeface="Times New Roman" charset="0"/>
              </a:rPr>
              <a:t>Sections:</a:t>
            </a:r>
          </a:p>
          <a:p>
            <a:pPr>
              <a:tabLst>
                <a:tab pos="811530" algn="l"/>
                <a:tab pos="2697480" algn="l"/>
                <a:tab pos="4652010" algn="l"/>
              </a:tabLst>
            </a:pPr>
            <a:endParaRPr lang="en-US" sz="2800" dirty="0">
              <a:latin typeface="Times New Roman" charset="0"/>
              <a:ea typeface="Times New Roman" charset="0"/>
              <a:cs typeface="Times New Roman" charset="0"/>
            </a:endParaRPr>
          </a:p>
          <a:p>
            <a:pPr indent="457200"/>
            <a:r>
              <a:rPr lang="en-US" dirty="0">
                <a:latin typeface="Times New Roman" charset="0"/>
                <a:ea typeface="Times New Roman" charset="0"/>
                <a:cs typeface="Times New Roman" charset="0"/>
              </a:rPr>
              <a:t>M </a:t>
            </a:r>
            <a:r>
              <a:rPr lang="en-US" dirty="0" smtClean="0">
                <a:latin typeface="Times New Roman" charset="0"/>
                <a:ea typeface="Times New Roman" charset="0"/>
                <a:cs typeface="Times New Roman" charset="0"/>
              </a:rPr>
              <a:t>1/27, </a:t>
            </a:r>
            <a:r>
              <a:rPr lang="en-US" dirty="0">
                <a:latin typeface="Times New Roman" charset="0"/>
                <a:ea typeface="Times New Roman" charset="0"/>
                <a:cs typeface="Times New Roman" charset="0"/>
              </a:rPr>
              <a:t>T </a:t>
            </a:r>
            <a:r>
              <a:rPr lang="en-US" dirty="0" smtClean="0">
                <a:latin typeface="Times New Roman" charset="0"/>
                <a:ea typeface="Times New Roman" charset="0"/>
                <a:cs typeface="Times New Roman" charset="0"/>
              </a:rPr>
              <a:t>1/28: Class </a:t>
            </a:r>
            <a:r>
              <a:rPr lang="en-US" dirty="0">
                <a:latin typeface="Times New Roman" charset="0"/>
                <a:ea typeface="Times New Roman" charset="0"/>
                <a:cs typeface="Times New Roman" charset="0"/>
              </a:rPr>
              <a:t>Activity  </a:t>
            </a:r>
            <a:endParaRPr lang="en-US" sz="2800"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	W </a:t>
            </a:r>
            <a:r>
              <a:rPr lang="en-US" dirty="0" smtClean="0">
                <a:latin typeface="Times New Roman" charset="0"/>
                <a:ea typeface="Times New Roman" charset="0"/>
                <a:cs typeface="Times New Roman" charset="0"/>
              </a:rPr>
              <a:t>1/29, </a:t>
            </a:r>
            <a:r>
              <a:rPr lang="en-US" dirty="0">
                <a:latin typeface="Times New Roman" charset="0"/>
                <a:ea typeface="Times New Roman" charset="0"/>
                <a:cs typeface="Times New Roman" charset="0"/>
              </a:rPr>
              <a:t>TR </a:t>
            </a:r>
            <a:r>
              <a:rPr lang="en-US" dirty="0" smtClean="0">
                <a:latin typeface="Times New Roman" charset="0"/>
                <a:ea typeface="Times New Roman" charset="0"/>
                <a:cs typeface="Times New Roman" charset="0"/>
              </a:rPr>
              <a:t>1/30: </a:t>
            </a:r>
            <a:r>
              <a:rPr lang="en-US" b="1" dirty="0">
                <a:latin typeface="Times New Roman" charset="0"/>
                <a:ea typeface="Times New Roman" charset="0"/>
                <a:cs typeface="Times New Roman" charset="0"/>
              </a:rPr>
              <a:t>‘Investigations’ Reading Due</a:t>
            </a:r>
            <a:r>
              <a:rPr lang="en-US" dirty="0">
                <a:latin typeface="Times New Roman" charset="0"/>
                <a:ea typeface="Times New Roman" charset="0"/>
                <a:cs typeface="Times New Roman" charset="0"/>
              </a:rPr>
              <a:t>. Reading discussion, work on projects</a:t>
            </a:r>
            <a:endParaRPr lang="en-US" sz="2800"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a:p>
            <a:endParaRPr lang="en-US" b="1" dirty="0" smtClean="0">
              <a:latin typeface="Times New Roman" charset="0"/>
              <a:ea typeface="Times New Roman" charset="0"/>
              <a:cs typeface="Times New Roman" charset="0"/>
            </a:endParaRPr>
          </a:p>
          <a:p>
            <a:r>
              <a:rPr lang="en-US" sz="2000" b="1" dirty="0" smtClean="0">
                <a:latin typeface="Times New Roman" charset="0"/>
                <a:ea typeface="Times New Roman" charset="0"/>
                <a:cs typeface="Times New Roman" charset="0"/>
              </a:rPr>
              <a:t>1/30 </a:t>
            </a:r>
            <a:r>
              <a:rPr lang="en-US" sz="2000" dirty="0">
                <a:latin typeface="Times New Roman" charset="0"/>
                <a:ea typeface="Times New Roman" charset="0"/>
                <a:cs typeface="Times New Roman" charset="0"/>
              </a:rPr>
              <a:t>	</a:t>
            </a:r>
            <a:r>
              <a:rPr lang="en-US" sz="2000" b="1" dirty="0">
                <a:latin typeface="Times New Roman" charset="0"/>
                <a:ea typeface="Times New Roman" charset="0"/>
                <a:cs typeface="Times New Roman" charset="0"/>
              </a:rPr>
              <a:t>Lecture 4: ‘Investigations’ 2</a:t>
            </a:r>
            <a:endParaRPr lang="en-US" sz="2000"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a:p>
            <a:pPr>
              <a:tabLst>
                <a:tab pos="811530" algn="l"/>
                <a:tab pos="2697480" algn="l"/>
                <a:tab pos="4652010" algn="l"/>
              </a:tabLst>
            </a:pPr>
            <a:r>
              <a:rPr lang="en-US" dirty="0">
                <a:latin typeface="Times New Roman" charset="0"/>
                <a:ea typeface="Times New Roman" charset="0"/>
                <a:cs typeface="Times New Roman" charset="0"/>
              </a:rPr>
              <a:t>Week 5 Sections</a:t>
            </a:r>
            <a:r>
              <a:rPr lang="en-US" dirty="0" smtClean="0">
                <a:latin typeface="Times New Roman" charset="0"/>
                <a:ea typeface="Times New Roman" charset="0"/>
                <a:cs typeface="Times New Roman" charset="0"/>
              </a:rPr>
              <a:t>:</a:t>
            </a:r>
          </a:p>
          <a:p>
            <a:pPr>
              <a:tabLst>
                <a:tab pos="811530" algn="l"/>
                <a:tab pos="2697480" algn="l"/>
                <a:tab pos="4652010" algn="l"/>
              </a:tabLst>
            </a:pPr>
            <a:endParaRPr lang="en-US" sz="2800" dirty="0">
              <a:latin typeface="Times New Roman" charset="0"/>
              <a:ea typeface="Times New Roman" charset="0"/>
              <a:cs typeface="Times New Roman" charset="0"/>
            </a:endParaRPr>
          </a:p>
          <a:p>
            <a:pPr indent="457200"/>
            <a:r>
              <a:rPr lang="en-US" dirty="0">
                <a:latin typeface="Times New Roman" charset="0"/>
                <a:ea typeface="Times New Roman" charset="0"/>
                <a:cs typeface="Times New Roman" charset="0"/>
              </a:rPr>
              <a:t>M </a:t>
            </a:r>
            <a:r>
              <a:rPr lang="en-US" dirty="0" smtClean="0">
                <a:latin typeface="Times New Roman" charset="0"/>
                <a:ea typeface="Times New Roman" charset="0"/>
                <a:cs typeface="Times New Roman" charset="0"/>
              </a:rPr>
              <a:t>2/3, </a:t>
            </a:r>
            <a:r>
              <a:rPr lang="en-US" dirty="0">
                <a:latin typeface="Times New Roman" charset="0"/>
                <a:ea typeface="Times New Roman" charset="0"/>
                <a:cs typeface="Times New Roman" charset="0"/>
              </a:rPr>
              <a:t>T </a:t>
            </a:r>
            <a:r>
              <a:rPr lang="en-US" dirty="0" smtClean="0">
                <a:latin typeface="Times New Roman" charset="0"/>
                <a:ea typeface="Times New Roman" charset="0"/>
                <a:cs typeface="Times New Roman" charset="0"/>
              </a:rPr>
              <a:t>2/4: Work </a:t>
            </a:r>
            <a:r>
              <a:rPr lang="en-US" dirty="0">
                <a:latin typeface="Times New Roman" charset="0"/>
                <a:ea typeface="Times New Roman" charset="0"/>
                <a:cs typeface="Times New Roman" charset="0"/>
              </a:rPr>
              <a:t>on </a:t>
            </a:r>
            <a:r>
              <a:rPr lang="en-US" dirty="0" smtClean="0">
                <a:latin typeface="Times New Roman" charset="0"/>
                <a:ea typeface="Times New Roman" charset="0"/>
                <a:cs typeface="Times New Roman" charset="0"/>
              </a:rPr>
              <a:t>projects.</a:t>
            </a:r>
            <a:r>
              <a:rPr lang="en-US" dirty="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a:p>
            <a:r>
              <a:rPr lang="en-US" dirty="0">
                <a:latin typeface="Times New Roman" charset="0"/>
                <a:ea typeface="Times New Roman" charset="0"/>
                <a:cs typeface="Times New Roman" charset="0"/>
              </a:rPr>
              <a:t>	W </a:t>
            </a:r>
            <a:r>
              <a:rPr lang="en-US" dirty="0" smtClean="0">
                <a:latin typeface="Times New Roman" charset="0"/>
                <a:ea typeface="Times New Roman" charset="0"/>
                <a:cs typeface="Times New Roman" charset="0"/>
              </a:rPr>
              <a:t>2/5, </a:t>
            </a:r>
            <a:r>
              <a:rPr lang="en-US" dirty="0">
                <a:latin typeface="Times New Roman" charset="0"/>
                <a:ea typeface="Times New Roman" charset="0"/>
                <a:cs typeface="Times New Roman" charset="0"/>
              </a:rPr>
              <a:t>TR </a:t>
            </a:r>
            <a:r>
              <a:rPr lang="en-US" dirty="0" smtClean="0">
                <a:latin typeface="Times New Roman" charset="0"/>
                <a:ea typeface="Times New Roman" charset="0"/>
                <a:cs typeface="Times New Roman" charset="0"/>
              </a:rPr>
              <a:t>2/6: </a:t>
            </a:r>
            <a:r>
              <a:rPr lang="en-US" b="1" dirty="0">
                <a:latin typeface="Times New Roman" charset="0"/>
                <a:ea typeface="Times New Roman" charset="0"/>
                <a:cs typeface="Times New Roman" charset="0"/>
              </a:rPr>
              <a:t>‘Investigations’ Project Due. </a:t>
            </a:r>
            <a:r>
              <a:rPr lang="en-US" dirty="0">
                <a:latin typeface="Times New Roman" charset="0"/>
                <a:ea typeface="Times New Roman" charset="0"/>
                <a:cs typeface="Times New Roman" charset="0"/>
              </a:rPr>
              <a:t>Project critique.</a:t>
            </a:r>
            <a:endParaRPr lang="en-US" sz="2800" dirty="0">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965617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0" y="5298861"/>
            <a:ext cx="9144000" cy="685800"/>
          </a:xfrm>
        </p:spPr>
        <p:txBody>
          <a:bodyPr/>
          <a:lstStyle/>
          <a:p>
            <a:pPr eaLnBrk="1" hangingPunct="1">
              <a:defRPr/>
            </a:pPr>
            <a:r>
              <a:rPr lang="en-US" sz="1400" dirty="0" err="1" smtClean="0">
                <a:solidFill>
                  <a:schemeClr val="tx1"/>
                </a:solidFill>
                <a:latin typeface="Rockwell" charset="0"/>
                <a:ea typeface="Rockwell" charset="0"/>
                <a:cs typeface="Rockwell" charset="0"/>
              </a:rPr>
              <a:t>Karsten</a:t>
            </a:r>
            <a:r>
              <a:rPr lang="en-US" sz="1400" dirty="0" smtClean="0">
                <a:solidFill>
                  <a:schemeClr val="tx1"/>
                </a:solidFill>
                <a:latin typeface="Rockwell" charset="0"/>
                <a:ea typeface="Rockwell" charset="0"/>
                <a:cs typeface="Rockwell" charset="0"/>
              </a:rPr>
              <a:t> </a:t>
            </a:r>
            <a:r>
              <a:rPr lang="en-US" sz="1400" dirty="0" err="1" smtClean="0">
                <a:solidFill>
                  <a:schemeClr val="tx1"/>
                </a:solidFill>
                <a:latin typeface="Rockwell" charset="0"/>
                <a:ea typeface="Rockwell" charset="0"/>
                <a:cs typeface="Rockwell" charset="0"/>
              </a:rPr>
              <a:t>Bott</a:t>
            </a:r>
            <a:r>
              <a:rPr lang="en-US" sz="1400" dirty="0" smtClean="0">
                <a:solidFill>
                  <a:schemeClr val="tx1"/>
                </a:solidFill>
                <a:latin typeface="Rockwell" charset="0"/>
                <a:ea typeface="Rockwell" charset="0"/>
                <a:cs typeface="Rockwell" charset="0"/>
              </a:rPr>
              <a:t>, One of Each  (1998). Found objects and wooden boardwalk</a:t>
            </a:r>
            <a:endParaRPr lang="en-US" sz="1200" dirty="0" smtClean="0">
              <a:solidFill>
                <a:schemeClr val="tx1"/>
              </a:solidFill>
              <a:latin typeface="Rockwell" charset="0"/>
              <a:ea typeface="Rockwell" charset="0"/>
              <a:cs typeface="Rockwell" charset="0"/>
            </a:endParaRPr>
          </a:p>
        </p:txBody>
      </p:sp>
      <p:pic>
        <p:nvPicPr>
          <p:cNvPr id="2" name="Picture 1"/>
          <p:cNvPicPr>
            <a:picLocks noChangeAspect="1"/>
          </p:cNvPicPr>
          <p:nvPr/>
        </p:nvPicPr>
        <p:blipFill>
          <a:blip r:embed="rId3"/>
          <a:stretch>
            <a:fillRect/>
          </a:stretch>
        </p:blipFill>
        <p:spPr>
          <a:xfrm>
            <a:off x="0" y="1024517"/>
            <a:ext cx="9144000" cy="4274344"/>
          </a:xfrm>
          <a:prstGeom prst="rect">
            <a:avLst/>
          </a:prstGeom>
        </p:spPr>
      </p:pic>
    </p:spTree>
    <p:extLst>
      <p:ext uri="{BB962C8B-B14F-4D97-AF65-F5344CB8AC3E}">
        <p14:creationId xmlns:p14="http://schemas.microsoft.com/office/powerpoint/2010/main" val="86906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1266713" y="6258261"/>
            <a:ext cx="6305550" cy="457200"/>
          </a:xfrm>
        </p:spPr>
        <p:txBody>
          <a:bodyPr/>
          <a:lstStyle/>
          <a:p>
            <a:pPr algn="l" eaLnBrk="1" hangingPunct="1"/>
            <a:r>
              <a:rPr lang="ja-JP" altLang="en-US" sz="1400" dirty="0">
                <a:solidFill>
                  <a:schemeClr val="tx1"/>
                </a:solidFill>
                <a:latin typeface="Rockwell" charset="0"/>
                <a:ea typeface="Rockwell" charset="0"/>
                <a:cs typeface="Rockwell" charset="0"/>
              </a:rPr>
              <a:t>“</a:t>
            </a:r>
            <a:r>
              <a:rPr lang="en-US" altLang="ja-JP" sz="1400" dirty="0">
                <a:solidFill>
                  <a:schemeClr val="tx1"/>
                </a:solidFill>
                <a:latin typeface="Rockwell" charset="0"/>
                <a:ea typeface="Rockwell" charset="0"/>
                <a:cs typeface="Rockwell" charset="0"/>
              </a:rPr>
              <a:t>Celestial Emporium of Benevolent Knowledge's Taxonomy</a:t>
            </a:r>
            <a:r>
              <a:rPr lang="ja-JP" altLang="en-US" sz="1400" dirty="0">
                <a:solidFill>
                  <a:schemeClr val="tx1"/>
                </a:solidFill>
                <a:latin typeface="Rockwell" charset="0"/>
                <a:ea typeface="Rockwell" charset="0"/>
                <a:cs typeface="Rockwell" charset="0"/>
              </a:rPr>
              <a:t>”</a:t>
            </a:r>
            <a:r>
              <a:rPr lang="en-US" altLang="ja-JP" sz="1400" dirty="0">
                <a:solidFill>
                  <a:schemeClr val="tx1"/>
                </a:solidFill>
                <a:latin typeface="Rockwell" charset="0"/>
                <a:ea typeface="Rockwell" charset="0"/>
                <a:cs typeface="Rockwell" charset="0"/>
              </a:rPr>
              <a:t> from Jorge Luis Borges (1899-1986), "The Analytical Language of John Wilkins</a:t>
            </a:r>
            <a:r>
              <a:rPr lang="ja-JP" altLang="en-US" sz="1400" dirty="0">
                <a:solidFill>
                  <a:schemeClr val="tx1"/>
                </a:solidFill>
                <a:latin typeface="Rockwell" charset="0"/>
                <a:ea typeface="Rockwell" charset="0"/>
                <a:cs typeface="Rockwell" charset="0"/>
              </a:rPr>
              <a:t>”</a:t>
            </a:r>
            <a:r>
              <a:rPr lang="en-US" altLang="ja-JP" sz="1400" dirty="0">
                <a:solidFill>
                  <a:schemeClr val="tx1"/>
                </a:solidFill>
                <a:latin typeface="Rockwell" charset="0"/>
                <a:ea typeface="Rockwell" charset="0"/>
                <a:cs typeface="Rockwell" charset="0"/>
              </a:rPr>
              <a:t> (1942)</a:t>
            </a:r>
            <a:endParaRPr lang="en-US" altLang="en-US" dirty="0">
              <a:latin typeface="Rockwell" charset="0"/>
              <a:ea typeface="Rockwell" charset="0"/>
              <a:cs typeface="Rockwell" charset="0"/>
            </a:endParaRPr>
          </a:p>
        </p:txBody>
      </p:sp>
      <p:sp>
        <p:nvSpPr>
          <p:cNvPr id="114694" name="Rectangle 6"/>
          <p:cNvSpPr>
            <a:spLocks noChangeArrowheads="1"/>
          </p:cNvSpPr>
          <p:nvPr/>
        </p:nvSpPr>
        <p:spPr bwMode="auto">
          <a:xfrm>
            <a:off x="2344944" y="806824"/>
            <a:ext cx="4518436" cy="48086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914400" eaLnBrk="0" fontAlgn="base" hangingPunct="0">
              <a:spcBef>
                <a:spcPct val="0"/>
              </a:spcBef>
              <a:spcAft>
                <a:spcPct val="0"/>
              </a:spcAft>
              <a:defRPr/>
            </a:pPr>
            <a:r>
              <a:rPr lang="en-US" dirty="0">
                <a:solidFill>
                  <a:srgbClr val="F4E2CD"/>
                </a:solidFill>
                <a:latin typeface="Arial" charset="0"/>
              </a:rPr>
              <a:t>Animals are divided into:</a:t>
            </a:r>
          </a:p>
          <a:p>
            <a:pPr defTabSz="914400" eaLnBrk="0" fontAlgn="base" hangingPunct="0">
              <a:spcBef>
                <a:spcPct val="0"/>
              </a:spcBef>
              <a:spcAft>
                <a:spcPct val="0"/>
              </a:spcAft>
              <a:defRPr/>
            </a:pPr>
            <a:endParaRPr lang="en-US" dirty="0">
              <a:solidFill>
                <a:srgbClr val="F4E2CD"/>
              </a:solidFill>
              <a:latin typeface="Arial" charset="0"/>
            </a:endParaRPr>
          </a:p>
          <a:p>
            <a:pPr defTabSz="914400" eaLnBrk="0" fontAlgn="base" hangingPunct="0">
              <a:spcBef>
                <a:spcPct val="0"/>
              </a:spcBef>
              <a:spcAft>
                <a:spcPct val="0"/>
              </a:spcAft>
              <a:defRPr/>
            </a:pPr>
            <a:r>
              <a:rPr lang="en-US" dirty="0">
                <a:solidFill>
                  <a:srgbClr val="F4E2CD"/>
                </a:solidFill>
                <a:latin typeface="Arial" charset="0"/>
              </a:rPr>
              <a:t>(a) belonging to the Emperor</a:t>
            </a:r>
          </a:p>
          <a:p>
            <a:pPr defTabSz="914400" eaLnBrk="0" fontAlgn="base" hangingPunct="0">
              <a:spcBef>
                <a:spcPct val="0"/>
              </a:spcBef>
              <a:spcAft>
                <a:spcPct val="0"/>
              </a:spcAft>
              <a:defRPr/>
            </a:pPr>
            <a:r>
              <a:rPr lang="en-US" dirty="0">
                <a:solidFill>
                  <a:srgbClr val="F4E2CD"/>
                </a:solidFill>
                <a:latin typeface="Arial" charset="0"/>
              </a:rPr>
              <a:t>(b) embalmed</a:t>
            </a:r>
          </a:p>
          <a:p>
            <a:pPr defTabSz="914400" eaLnBrk="0" fontAlgn="base" hangingPunct="0">
              <a:spcBef>
                <a:spcPct val="0"/>
              </a:spcBef>
              <a:spcAft>
                <a:spcPct val="0"/>
              </a:spcAft>
              <a:defRPr/>
            </a:pPr>
            <a:r>
              <a:rPr lang="en-US" dirty="0">
                <a:solidFill>
                  <a:srgbClr val="F4E2CD"/>
                </a:solidFill>
                <a:latin typeface="Arial" charset="0"/>
              </a:rPr>
              <a:t>(c) tame</a:t>
            </a:r>
          </a:p>
          <a:p>
            <a:pPr defTabSz="914400" eaLnBrk="0" fontAlgn="base" hangingPunct="0">
              <a:spcBef>
                <a:spcPct val="0"/>
              </a:spcBef>
              <a:spcAft>
                <a:spcPct val="0"/>
              </a:spcAft>
              <a:defRPr/>
            </a:pPr>
            <a:r>
              <a:rPr lang="en-US" dirty="0">
                <a:solidFill>
                  <a:srgbClr val="F4E2CD"/>
                </a:solidFill>
                <a:latin typeface="Arial" charset="0"/>
              </a:rPr>
              <a:t>(d) </a:t>
            </a:r>
            <a:r>
              <a:rPr lang="en-US" dirty="0" smtClean="0">
                <a:solidFill>
                  <a:srgbClr val="F4E2CD"/>
                </a:solidFill>
                <a:latin typeface="Arial" charset="0"/>
              </a:rPr>
              <a:t>suckling </a:t>
            </a:r>
            <a:r>
              <a:rPr lang="en-US" dirty="0">
                <a:solidFill>
                  <a:srgbClr val="F4E2CD"/>
                </a:solidFill>
                <a:latin typeface="Arial" charset="0"/>
              </a:rPr>
              <a:t>pigs</a:t>
            </a:r>
          </a:p>
          <a:p>
            <a:pPr defTabSz="914400" eaLnBrk="0" fontAlgn="base" hangingPunct="0">
              <a:spcBef>
                <a:spcPct val="0"/>
              </a:spcBef>
              <a:spcAft>
                <a:spcPct val="0"/>
              </a:spcAft>
              <a:defRPr/>
            </a:pPr>
            <a:r>
              <a:rPr lang="en-US" dirty="0">
                <a:solidFill>
                  <a:srgbClr val="F4E2CD"/>
                </a:solidFill>
                <a:latin typeface="Arial" charset="0"/>
              </a:rPr>
              <a:t>(e) sirens</a:t>
            </a:r>
          </a:p>
          <a:p>
            <a:pPr defTabSz="914400" eaLnBrk="0" fontAlgn="base" hangingPunct="0">
              <a:spcBef>
                <a:spcPct val="0"/>
              </a:spcBef>
              <a:spcAft>
                <a:spcPct val="0"/>
              </a:spcAft>
              <a:defRPr/>
            </a:pPr>
            <a:r>
              <a:rPr lang="en-US" dirty="0">
                <a:solidFill>
                  <a:srgbClr val="F4E2CD"/>
                </a:solidFill>
                <a:latin typeface="Arial" charset="0"/>
              </a:rPr>
              <a:t>(f) fabulous</a:t>
            </a:r>
          </a:p>
          <a:p>
            <a:pPr defTabSz="914400" eaLnBrk="0" fontAlgn="base" hangingPunct="0">
              <a:spcBef>
                <a:spcPct val="0"/>
              </a:spcBef>
              <a:spcAft>
                <a:spcPct val="0"/>
              </a:spcAft>
              <a:defRPr/>
            </a:pPr>
            <a:r>
              <a:rPr lang="en-US" dirty="0">
                <a:solidFill>
                  <a:srgbClr val="F4E2CD"/>
                </a:solidFill>
                <a:latin typeface="Arial" charset="0"/>
              </a:rPr>
              <a:t>(g) stray dogs</a:t>
            </a:r>
          </a:p>
          <a:p>
            <a:pPr defTabSz="914400" eaLnBrk="0" fontAlgn="base" hangingPunct="0">
              <a:spcBef>
                <a:spcPct val="0"/>
              </a:spcBef>
              <a:spcAft>
                <a:spcPct val="0"/>
              </a:spcAft>
              <a:defRPr/>
            </a:pPr>
            <a:r>
              <a:rPr lang="en-US" dirty="0">
                <a:solidFill>
                  <a:srgbClr val="F4E2CD"/>
                </a:solidFill>
                <a:latin typeface="Arial" charset="0"/>
              </a:rPr>
              <a:t>(h) included in the present classification</a:t>
            </a:r>
          </a:p>
          <a:p>
            <a:pPr defTabSz="914400" eaLnBrk="0" fontAlgn="base" hangingPunct="0">
              <a:spcBef>
                <a:spcPct val="0"/>
              </a:spcBef>
              <a:spcAft>
                <a:spcPct val="0"/>
              </a:spcAft>
              <a:defRPr/>
            </a:pPr>
            <a:r>
              <a:rPr lang="en-US" dirty="0">
                <a:solidFill>
                  <a:srgbClr val="F4E2CD"/>
                </a:solidFill>
                <a:latin typeface="Arial" charset="0"/>
              </a:rPr>
              <a:t>(</a:t>
            </a:r>
            <a:r>
              <a:rPr lang="en-US" dirty="0" err="1">
                <a:solidFill>
                  <a:srgbClr val="F4E2CD"/>
                </a:solidFill>
                <a:latin typeface="Arial" charset="0"/>
              </a:rPr>
              <a:t>i</a:t>
            </a:r>
            <a:r>
              <a:rPr lang="en-US" dirty="0">
                <a:solidFill>
                  <a:srgbClr val="F4E2CD"/>
                </a:solidFill>
                <a:latin typeface="Arial" charset="0"/>
              </a:rPr>
              <a:t>) frenzied</a:t>
            </a:r>
          </a:p>
          <a:p>
            <a:pPr defTabSz="914400" eaLnBrk="0" fontAlgn="base" hangingPunct="0">
              <a:spcBef>
                <a:spcPct val="0"/>
              </a:spcBef>
              <a:spcAft>
                <a:spcPct val="0"/>
              </a:spcAft>
              <a:defRPr/>
            </a:pPr>
            <a:r>
              <a:rPr lang="en-US" dirty="0">
                <a:solidFill>
                  <a:srgbClr val="F4E2CD"/>
                </a:solidFill>
                <a:latin typeface="Arial" charset="0"/>
              </a:rPr>
              <a:t>(j) innumerable</a:t>
            </a:r>
          </a:p>
          <a:p>
            <a:pPr defTabSz="914400" eaLnBrk="0" fontAlgn="base" hangingPunct="0">
              <a:spcBef>
                <a:spcPct val="0"/>
              </a:spcBef>
              <a:spcAft>
                <a:spcPct val="0"/>
              </a:spcAft>
              <a:defRPr/>
            </a:pPr>
            <a:r>
              <a:rPr lang="en-US" dirty="0">
                <a:solidFill>
                  <a:srgbClr val="F4E2CD"/>
                </a:solidFill>
                <a:latin typeface="Arial" charset="0"/>
              </a:rPr>
              <a:t>(k) drawn with a very fine camel-hair brush</a:t>
            </a:r>
          </a:p>
          <a:p>
            <a:pPr defTabSz="914400" eaLnBrk="0" fontAlgn="base" hangingPunct="0">
              <a:spcBef>
                <a:spcPct val="0"/>
              </a:spcBef>
              <a:spcAft>
                <a:spcPct val="0"/>
              </a:spcAft>
              <a:defRPr/>
            </a:pPr>
            <a:r>
              <a:rPr lang="en-US" dirty="0">
                <a:solidFill>
                  <a:srgbClr val="F4E2CD"/>
                </a:solidFill>
                <a:latin typeface="Arial" charset="0"/>
              </a:rPr>
              <a:t>(1) et cetera</a:t>
            </a:r>
          </a:p>
          <a:p>
            <a:pPr defTabSz="914400" eaLnBrk="0" fontAlgn="base" hangingPunct="0">
              <a:spcBef>
                <a:spcPct val="0"/>
              </a:spcBef>
              <a:spcAft>
                <a:spcPct val="0"/>
              </a:spcAft>
              <a:defRPr/>
            </a:pPr>
            <a:r>
              <a:rPr lang="en-US" dirty="0">
                <a:solidFill>
                  <a:srgbClr val="F4E2CD"/>
                </a:solidFill>
                <a:latin typeface="Arial" charset="0"/>
              </a:rPr>
              <a:t>(m) having just broken the water pitcher</a:t>
            </a:r>
          </a:p>
          <a:p>
            <a:pPr defTabSz="914400" eaLnBrk="0" fontAlgn="base" hangingPunct="0">
              <a:spcBef>
                <a:spcPct val="0"/>
              </a:spcBef>
              <a:spcAft>
                <a:spcPct val="0"/>
              </a:spcAft>
              <a:defRPr/>
            </a:pPr>
            <a:r>
              <a:rPr lang="en-US" dirty="0">
                <a:solidFill>
                  <a:srgbClr val="F4E2CD"/>
                </a:solidFill>
                <a:latin typeface="Arial" charset="0"/>
              </a:rPr>
              <a:t>(n) that from a long way off look like flies</a:t>
            </a:r>
            <a:endParaRPr lang="en-US" dirty="0">
              <a:solidFill>
                <a:srgbClr val="FFFFFF"/>
              </a:solidFill>
              <a:latin typeface="Arial" charset="0"/>
            </a:endParaRPr>
          </a:p>
          <a:p>
            <a:pPr defTabSz="914400" eaLnBrk="0" fontAlgn="base" hangingPunct="0">
              <a:spcBef>
                <a:spcPct val="0"/>
              </a:spcBef>
              <a:spcAft>
                <a:spcPct val="0"/>
              </a:spcAft>
              <a:defRPr/>
            </a:pPr>
            <a:endParaRPr lang="en-US" dirty="0">
              <a:solidFill>
                <a:srgbClr val="FFFFFF"/>
              </a:solidFill>
              <a:latin typeface="Arial" charset="0"/>
            </a:endParaRPr>
          </a:p>
        </p:txBody>
      </p:sp>
    </p:spTree>
    <p:extLst>
      <p:ext uri="{BB962C8B-B14F-4D97-AF65-F5344CB8AC3E}">
        <p14:creationId xmlns:p14="http://schemas.microsoft.com/office/powerpoint/2010/main" val="13895956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2"/>
          <p:cNvSpPr txBox="1">
            <a:spLocks noChangeArrowheads="1"/>
          </p:cNvSpPr>
          <p:nvPr/>
        </p:nvSpPr>
        <p:spPr bwMode="auto">
          <a:xfrm>
            <a:off x="2057400" y="2514600"/>
            <a:ext cx="6953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8000">
                <a:latin typeface="Calibri" charset="0"/>
              </a:rPr>
              <a:t>#</a:t>
            </a:r>
          </a:p>
        </p:txBody>
      </p:sp>
    </p:spTree>
    <p:extLst>
      <p:ext uri="{BB962C8B-B14F-4D97-AF65-F5344CB8AC3E}">
        <p14:creationId xmlns:p14="http://schemas.microsoft.com/office/powerpoint/2010/main" val="1182960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0F3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862011" y="891823"/>
            <a:ext cx="7636935" cy="1964267"/>
          </a:xfrm>
        </p:spPr>
        <p:txBody>
          <a:bodyPr>
            <a:normAutofit/>
          </a:bodyPr>
          <a:lstStyle/>
          <a:p>
            <a:r>
              <a:rPr lang="en-US" sz="3600" dirty="0" smtClean="0"/>
              <a:t/>
            </a:r>
            <a:br>
              <a:rPr lang="en-US" sz="3600" dirty="0" smtClean="0"/>
            </a:br>
            <a:endParaRPr lang="en-US" sz="3600" dirty="0"/>
          </a:p>
        </p:txBody>
      </p:sp>
      <p:sp>
        <p:nvSpPr>
          <p:cNvPr id="3" name="TextBox 2"/>
          <p:cNvSpPr txBox="1"/>
          <p:nvPr/>
        </p:nvSpPr>
        <p:spPr>
          <a:xfrm>
            <a:off x="-12700" y="2120949"/>
            <a:ext cx="9144000" cy="2616101"/>
          </a:xfrm>
          <a:prstGeom prst="rect">
            <a:avLst/>
          </a:prstGeom>
          <a:noFill/>
        </p:spPr>
        <p:txBody>
          <a:bodyPr wrap="square" rtlCol="0">
            <a:spAutoFit/>
          </a:bodyPr>
          <a:lstStyle/>
          <a:p>
            <a:pPr algn="ctr" defTabSz="457200" eaLnBrk="1" fontAlgn="auto" hangingPunct="1">
              <a:spcBef>
                <a:spcPts val="0"/>
              </a:spcBef>
              <a:spcAft>
                <a:spcPts val="0"/>
              </a:spcAft>
            </a:pPr>
            <a:r>
              <a:rPr lang="en-US" sz="3200" b="1" dirty="0" smtClean="0">
                <a:solidFill>
                  <a:prstClr val="black"/>
                </a:solidFill>
                <a:latin typeface="Calibri"/>
                <a:ea typeface=""/>
              </a:rPr>
              <a:t>Lecture Interaction</a:t>
            </a:r>
          </a:p>
          <a:p>
            <a:pPr algn="ctr" defTabSz="457200" eaLnBrk="1" fontAlgn="auto" hangingPunct="1">
              <a:spcBef>
                <a:spcPts val="0"/>
              </a:spcBef>
              <a:spcAft>
                <a:spcPts val="0"/>
              </a:spcAft>
            </a:pPr>
            <a:r>
              <a:rPr lang="en-US" sz="3200" dirty="0" smtClean="0">
                <a:solidFill>
                  <a:prstClr val="black"/>
                </a:solidFill>
                <a:latin typeface="Calibri"/>
                <a:ea typeface=""/>
              </a:rPr>
              <a:t>on your mobile go to </a:t>
            </a:r>
          </a:p>
          <a:p>
            <a:pPr algn="ctr" defTabSz="457200" eaLnBrk="1" fontAlgn="auto" hangingPunct="1">
              <a:spcBef>
                <a:spcPts val="0"/>
              </a:spcBef>
              <a:spcAft>
                <a:spcPts val="0"/>
              </a:spcAft>
            </a:pPr>
            <a:r>
              <a:rPr lang="en-US" sz="3600" b="1" dirty="0" err="1" smtClean="0">
                <a:solidFill>
                  <a:srgbClr val="C00000"/>
                </a:solidFill>
                <a:latin typeface="Calibri"/>
                <a:ea typeface=""/>
              </a:rPr>
              <a:t>www.sli.do</a:t>
            </a:r>
            <a:r>
              <a:rPr lang="en-US" sz="3600" b="1" dirty="0" smtClean="0">
                <a:solidFill>
                  <a:srgbClr val="0400FF"/>
                </a:solidFill>
                <a:latin typeface="Calibri"/>
                <a:ea typeface=""/>
              </a:rPr>
              <a:t> </a:t>
            </a:r>
            <a:endParaRPr lang="en-US" sz="3600" b="1" dirty="0">
              <a:solidFill>
                <a:srgbClr val="0400FF"/>
              </a:solidFill>
              <a:latin typeface="Calibri"/>
              <a:ea typeface=""/>
            </a:endParaRPr>
          </a:p>
          <a:p>
            <a:pPr algn="ctr" defTabSz="457200" eaLnBrk="1" fontAlgn="auto" hangingPunct="1">
              <a:spcBef>
                <a:spcPts val="0"/>
              </a:spcBef>
              <a:spcAft>
                <a:spcPts val="0"/>
              </a:spcAft>
            </a:pPr>
            <a:r>
              <a:rPr lang="en-US" sz="3200" dirty="0" smtClean="0">
                <a:solidFill>
                  <a:prstClr val="black"/>
                </a:solidFill>
                <a:latin typeface="Calibri"/>
                <a:ea typeface=""/>
              </a:rPr>
              <a:t>Code for the lecture </a:t>
            </a:r>
            <a:r>
              <a:rPr lang="en-US" sz="3200" u="sng" dirty="0" smtClean="0">
                <a:solidFill>
                  <a:prstClr val="black"/>
                </a:solidFill>
                <a:latin typeface="Calibri"/>
                <a:ea typeface=""/>
              </a:rPr>
              <a:t>today</a:t>
            </a:r>
            <a:r>
              <a:rPr lang="en-US" sz="3200" dirty="0" smtClean="0">
                <a:solidFill>
                  <a:prstClr val="black"/>
                </a:solidFill>
                <a:latin typeface="Calibri"/>
                <a:ea typeface=""/>
              </a:rPr>
              <a:t>: </a:t>
            </a:r>
            <a:r>
              <a:rPr lang="en-US" sz="3200" b="1" dirty="0" smtClean="0">
                <a:solidFill>
                  <a:prstClr val="black"/>
                </a:solidFill>
                <a:latin typeface="Calibri"/>
                <a:ea typeface=""/>
              </a:rPr>
              <a:t>lec3</a:t>
            </a:r>
            <a:endParaRPr lang="en-US" sz="3200" b="1" dirty="0">
              <a:solidFill>
                <a:prstClr val="black"/>
              </a:solidFill>
              <a:latin typeface="Calibri"/>
              <a:ea typeface=""/>
            </a:endParaRPr>
          </a:p>
          <a:p>
            <a:pPr defTabSz="457200" eaLnBrk="1" fontAlgn="auto" hangingPunct="1">
              <a:spcBef>
                <a:spcPts val="0"/>
              </a:spcBef>
              <a:spcAft>
                <a:spcPts val="0"/>
              </a:spcAft>
            </a:pPr>
            <a:endParaRPr lang="en-US" sz="3200" dirty="0">
              <a:solidFill>
                <a:prstClr val="black"/>
              </a:solidFill>
              <a:latin typeface="Calibri"/>
              <a:ea typeface=""/>
            </a:endParaRPr>
          </a:p>
        </p:txBody>
      </p:sp>
    </p:spTree>
    <p:extLst>
      <p:ext uri="{BB962C8B-B14F-4D97-AF65-F5344CB8AC3E}">
        <p14:creationId xmlns:p14="http://schemas.microsoft.com/office/powerpoint/2010/main" val="1045440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457200" y="102248"/>
            <a:ext cx="7772400" cy="1143000"/>
          </a:xfrm>
        </p:spPr>
        <p:txBody>
          <a:bodyPr/>
          <a:lstStyle/>
          <a:p>
            <a:pPr eaLnBrk="1" hangingPunct="1">
              <a:defRPr/>
            </a:pPr>
            <a:r>
              <a:rPr lang="en-US" sz="2800" dirty="0" smtClean="0">
                <a:solidFill>
                  <a:srgbClr val="FF9BE4"/>
                </a:solidFill>
                <a:latin typeface="Rockwell"/>
                <a:cs typeface="Rockwell"/>
              </a:rPr>
              <a:t>Art and Science: Differences</a:t>
            </a:r>
          </a:p>
        </p:txBody>
      </p:sp>
      <p:sp>
        <p:nvSpPr>
          <p:cNvPr id="25603" name="Rectangle 3"/>
          <p:cNvSpPr>
            <a:spLocks noChangeArrowheads="1"/>
          </p:cNvSpPr>
          <p:nvPr/>
        </p:nvSpPr>
        <p:spPr bwMode="auto">
          <a:xfrm>
            <a:off x="1222563" y="1043492"/>
            <a:ext cx="6682553" cy="3076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20000"/>
              </a:spcBef>
              <a:spcAft>
                <a:spcPct val="0"/>
              </a:spcAft>
              <a:defRPr/>
            </a:pPr>
            <a:endParaRPr lang="en-US" sz="2000" b="1" i="1" dirty="0" smtClean="0">
              <a:solidFill>
                <a:srgbClr val="FFFFFF"/>
              </a:solidFill>
              <a:latin typeface="Rockwell"/>
              <a:cs typeface="Rockwell"/>
            </a:endParaRPr>
          </a:p>
          <a:p>
            <a:pPr algn="ctr" defTabSz="914400" fontAlgn="base">
              <a:spcBef>
                <a:spcPct val="20000"/>
              </a:spcBef>
              <a:spcAft>
                <a:spcPct val="0"/>
              </a:spcAft>
              <a:defRPr/>
            </a:pPr>
            <a:r>
              <a:rPr lang="en-US" sz="2000" b="1" i="1" dirty="0" smtClean="0">
                <a:solidFill>
                  <a:srgbClr val="FFFFFF"/>
                </a:solidFill>
                <a:latin typeface="Rockwell"/>
                <a:cs typeface="Rockwell"/>
              </a:rPr>
              <a:t>Epistemology</a:t>
            </a:r>
            <a:r>
              <a:rPr lang="en-US" sz="2000" dirty="0" smtClean="0">
                <a:solidFill>
                  <a:srgbClr val="FFFFFF"/>
                </a:solidFill>
                <a:latin typeface="Rockwell"/>
                <a:cs typeface="Rockwell"/>
              </a:rPr>
              <a:t>: How </a:t>
            </a:r>
            <a:r>
              <a:rPr lang="en-US" sz="2000" dirty="0">
                <a:solidFill>
                  <a:srgbClr val="FFFFFF"/>
                </a:solidFill>
                <a:latin typeface="Rockwell"/>
                <a:cs typeface="Rockwell"/>
              </a:rPr>
              <a:t>can/do we know things?</a:t>
            </a:r>
          </a:p>
          <a:p>
            <a:pPr algn="ctr" defTabSz="914400" fontAlgn="base">
              <a:spcBef>
                <a:spcPct val="20000"/>
              </a:spcBef>
              <a:spcAft>
                <a:spcPct val="0"/>
              </a:spcAft>
              <a:defRPr/>
            </a:pPr>
            <a:endParaRPr lang="en-US" dirty="0">
              <a:solidFill>
                <a:srgbClr val="FFFFFF"/>
              </a:solidFill>
              <a:latin typeface="Rockwell" charset="0"/>
              <a:ea typeface="Rockwell" charset="0"/>
              <a:cs typeface="Rockwell" charset="0"/>
            </a:endParaRPr>
          </a:p>
          <a:p>
            <a:pPr defTabSz="914400" fontAlgn="base">
              <a:spcBef>
                <a:spcPct val="20000"/>
              </a:spcBef>
              <a:spcAft>
                <a:spcPct val="0"/>
              </a:spcAft>
              <a:defRPr/>
            </a:pPr>
            <a:r>
              <a:rPr lang="en-US" b="1" dirty="0">
                <a:solidFill>
                  <a:srgbClr val="FFFFFF"/>
                </a:solidFill>
                <a:latin typeface="Rockwell" charset="0"/>
                <a:ea typeface="Rockwell" charset="0"/>
                <a:cs typeface="Rockwell" charset="0"/>
              </a:rPr>
              <a:t>Science</a:t>
            </a:r>
            <a:r>
              <a:rPr lang="en-US" dirty="0">
                <a:solidFill>
                  <a:srgbClr val="FFFFFF"/>
                </a:solidFill>
                <a:latin typeface="Rockwell" charset="0"/>
                <a:ea typeface="Rockwell" charset="0"/>
                <a:cs typeface="Rockwell" charset="0"/>
              </a:rPr>
              <a:t>: There is a reality separate from us and by using the right methods we can learn the true facts of that reality.</a:t>
            </a:r>
          </a:p>
          <a:p>
            <a:pPr defTabSz="914400" fontAlgn="base">
              <a:spcBef>
                <a:spcPct val="20000"/>
              </a:spcBef>
              <a:spcAft>
                <a:spcPct val="0"/>
              </a:spcAft>
              <a:defRPr/>
            </a:pPr>
            <a:endParaRPr lang="en-US" dirty="0">
              <a:solidFill>
                <a:srgbClr val="FFFFFF"/>
              </a:solidFill>
              <a:latin typeface="Rockwell" charset="0"/>
              <a:ea typeface="Rockwell" charset="0"/>
              <a:cs typeface="Rockwell" charset="0"/>
            </a:endParaRPr>
          </a:p>
          <a:p>
            <a:pPr defTabSz="914400" eaLnBrk="0" fontAlgn="base" hangingPunct="0">
              <a:spcBef>
                <a:spcPct val="0"/>
              </a:spcBef>
              <a:spcAft>
                <a:spcPct val="0"/>
              </a:spcAft>
              <a:defRPr/>
            </a:pPr>
            <a:r>
              <a:rPr lang="en-US" b="1" dirty="0">
                <a:solidFill>
                  <a:srgbClr val="FFFFFF"/>
                </a:solidFill>
                <a:latin typeface="Rockwell" charset="0"/>
                <a:ea typeface="Rockwell" charset="0"/>
                <a:cs typeface="Rockwell" charset="0"/>
              </a:rPr>
              <a:t>Art</a:t>
            </a:r>
            <a:r>
              <a:rPr lang="en-US" dirty="0">
                <a:solidFill>
                  <a:srgbClr val="FFFFFF"/>
                </a:solidFill>
                <a:latin typeface="Rockwell" charset="0"/>
                <a:ea typeface="Rockwell" charset="0"/>
                <a:cs typeface="Rockwell" charset="0"/>
              </a:rPr>
              <a:t>: Reality is what we perceive. There are no methods that are not </a:t>
            </a:r>
            <a:r>
              <a:rPr lang="ja-JP" altLang="en-US" dirty="0">
                <a:solidFill>
                  <a:srgbClr val="FFFFFF"/>
                </a:solidFill>
                <a:latin typeface="Rockwell" charset="0"/>
                <a:ea typeface="Rockwell" charset="0"/>
                <a:cs typeface="Rockwell" charset="0"/>
              </a:rPr>
              <a:t>“</a:t>
            </a:r>
            <a:r>
              <a:rPr lang="en-US" dirty="0">
                <a:solidFill>
                  <a:srgbClr val="FFFFFF"/>
                </a:solidFill>
                <a:latin typeface="Rockwell" charset="0"/>
                <a:ea typeface="Rockwell" charset="0"/>
                <a:cs typeface="Rockwell" charset="0"/>
              </a:rPr>
              <a:t>tainted</a:t>
            </a:r>
            <a:r>
              <a:rPr lang="ja-JP" altLang="en-US" dirty="0">
                <a:solidFill>
                  <a:srgbClr val="FFFFFF"/>
                </a:solidFill>
                <a:latin typeface="Rockwell" charset="0"/>
                <a:ea typeface="Rockwell" charset="0"/>
                <a:cs typeface="Rockwell" charset="0"/>
              </a:rPr>
              <a:t>”</a:t>
            </a:r>
            <a:r>
              <a:rPr lang="en-US" dirty="0">
                <a:solidFill>
                  <a:srgbClr val="FFFFFF"/>
                </a:solidFill>
                <a:latin typeface="Rockwell" charset="0"/>
                <a:ea typeface="Rockwell" charset="0"/>
                <a:cs typeface="Rockwell" charset="0"/>
              </a:rPr>
              <a:t> by their context. The way we are looking at something will </a:t>
            </a:r>
            <a:r>
              <a:rPr lang="en-US" dirty="0" smtClean="0">
                <a:solidFill>
                  <a:srgbClr val="FFFFFF"/>
                </a:solidFill>
                <a:latin typeface="Rockwell" charset="0"/>
                <a:ea typeface="Rockwell" charset="0"/>
                <a:cs typeface="Rockwell" charset="0"/>
              </a:rPr>
              <a:t>change it.</a:t>
            </a:r>
          </a:p>
          <a:p>
            <a:pPr defTabSz="914400" eaLnBrk="0" fontAlgn="base" hangingPunct="0">
              <a:spcBef>
                <a:spcPct val="0"/>
              </a:spcBef>
              <a:spcAft>
                <a:spcPct val="0"/>
              </a:spcAft>
              <a:defRPr/>
            </a:pPr>
            <a:endParaRPr lang="en-US" dirty="0" smtClean="0">
              <a:solidFill>
                <a:srgbClr val="FFFFFF"/>
              </a:solidFill>
              <a:latin typeface="Rockwell" charset="0"/>
              <a:ea typeface="Rockwell" charset="0"/>
              <a:cs typeface="Rockwell" charset="0"/>
            </a:endParaRPr>
          </a:p>
          <a:p>
            <a:pPr defTabSz="914400" eaLnBrk="0" fontAlgn="base" hangingPunct="0">
              <a:spcBef>
                <a:spcPct val="0"/>
              </a:spcBef>
              <a:spcAft>
                <a:spcPct val="0"/>
              </a:spcAft>
              <a:defRPr/>
            </a:pPr>
            <a:endParaRPr lang="en-US" dirty="0">
              <a:solidFill>
                <a:srgbClr val="FFFFFF"/>
              </a:solidFill>
              <a:latin typeface="Rockwell" charset="0"/>
              <a:ea typeface="Rockwell" charset="0"/>
              <a:cs typeface="Rockwell" charset="0"/>
            </a:endParaRPr>
          </a:p>
          <a:p>
            <a:pPr algn="ctr" defTabSz="914400" eaLnBrk="0" fontAlgn="base" hangingPunct="0">
              <a:spcBef>
                <a:spcPct val="0"/>
              </a:spcBef>
              <a:spcAft>
                <a:spcPct val="0"/>
              </a:spcAft>
              <a:defRPr/>
            </a:pPr>
            <a:r>
              <a:rPr lang="en-US" sz="2000" b="1" i="1" dirty="0">
                <a:solidFill>
                  <a:srgbClr val="FFFFFF"/>
                </a:solidFill>
                <a:latin typeface="Rockwell"/>
                <a:cs typeface="Rockwell"/>
              </a:rPr>
              <a:t>Qualitative</a:t>
            </a:r>
            <a:r>
              <a:rPr lang="en-US" sz="2000" dirty="0">
                <a:solidFill>
                  <a:srgbClr val="FFFFFF"/>
                </a:solidFill>
                <a:latin typeface="Rockwell"/>
                <a:cs typeface="Rockwell"/>
              </a:rPr>
              <a:t> vs. </a:t>
            </a:r>
            <a:r>
              <a:rPr lang="en-US" sz="2000" b="1" i="1" dirty="0">
                <a:solidFill>
                  <a:srgbClr val="FFFFFF"/>
                </a:solidFill>
                <a:latin typeface="Rockwell"/>
                <a:cs typeface="Rockwell"/>
              </a:rPr>
              <a:t>Quantitative</a:t>
            </a:r>
            <a:r>
              <a:rPr lang="en-US" sz="2000" dirty="0">
                <a:solidFill>
                  <a:srgbClr val="FFFFFF"/>
                </a:solidFill>
                <a:latin typeface="Rockwell"/>
                <a:cs typeface="Rockwell"/>
              </a:rPr>
              <a:t> data:</a:t>
            </a:r>
          </a:p>
          <a:p>
            <a:pPr algn="ctr" defTabSz="914400" eaLnBrk="0" fontAlgn="base" hangingPunct="0">
              <a:spcBef>
                <a:spcPct val="0"/>
              </a:spcBef>
              <a:spcAft>
                <a:spcPct val="0"/>
              </a:spcAft>
              <a:defRPr/>
            </a:pPr>
            <a:endParaRPr lang="en-US" dirty="0">
              <a:solidFill>
                <a:srgbClr val="FFFFFF"/>
              </a:solidFill>
              <a:latin typeface="Rockwell"/>
              <a:cs typeface="Rockwell"/>
            </a:endParaRPr>
          </a:p>
          <a:p>
            <a:pPr defTabSz="914400" eaLnBrk="0" fontAlgn="base" hangingPunct="0">
              <a:spcBef>
                <a:spcPct val="0"/>
              </a:spcBef>
              <a:spcAft>
                <a:spcPct val="0"/>
              </a:spcAft>
              <a:defRPr/>
            </a:pPr>
            <a:r>
              <a:rPr lang="en-US" b="1" dirty="0">
                <a:solidFill>
                  <a:srgbClr val="FFFFFF"/>
                </a:solidFill>
                <a:latin typeface="Rockwell"/>
                <a:cs typeface="Rockwell"/>
              </a:rPr>
              <a:t>Science:</a:t>
            </a:r>
            <a:r>
              <a:rPr lang="en-US" dirty="0">
                <a:solidFill>
                  <a:srgbClr val="FFFFFF"/>
                </a:solidFill>
                <a:latin typeface="Rockwell"/>
                <a:cs typeface="Rockwell"/>
              </a:rPr>
              <a:t> Tend to favor quantitative data (numerical, possible to make calculations on) </a:t>
            </a:r>
          </a:p>
          <a:p>
            <a:pPr defTabSz="914400" eaLnBrk="0" fontAlgn="base" hangingPunct="0">
              <a:spcBef>
                <a:spcPct val="0"/>
              </a:spcBef>
              <a:spcAft>
                <a:spcPct val="0"/>
              </a:spcAft>
              <a:defRPr/>
            </a:pPr>
            <a:endParaRPr lang="en-US" dirty="0">
              <a:solidFill>
                <a:srgbClr val="FFFFFF"/>
              </a:solidFill>
              <a:latin typeface="Rockwell"/>
              <a:cs typeface="Rockwell"/>
            </a:endParaRPr>
          </a:p>
          <a:p>
            <a:pPr defTabSz="914400" eaLnBrk="0" fontAlgn="base" hangingPunct="0">
              <a:spcBef>
                <a:spcPct val="0"/>
              </a:spcBef>
              <a:spcAft>
                <a:spcPct val="0"/>
              </a:spcAft>
              <a:defRPr/>
            </a:pPr>
            <a:r>
              <a:rPr lang="en-US" b="1" dirty="0">
                <a:solidFill>
                  <a:srgbClr val="FFFFFF"/>
                </a:solidFill>
                <a:latin typeface="Rockwell"/>
                <a:cs typeface="Rockwell"/>
              </a:rPr>
              <a:t>Art:</a:t>
            </a:r>
            <a:r>
              <a:rPr lang="en-US" dirty="0">
                <a:solidFill>
                  <a:srgbClr val="FFFFFF"/>
                </a:solidFill>
                <a:latin typeface="Rockwell"/>
                <a:cs typeface="Rockwell"/>
              </a:rPr>
              <a:t> Tend to favor qualitative data (not numerical, statements, observations, opinions) </a:t>
            </a:r>
          </a:p>
          <a:p>
            <a:pPr defTabSz="914400" eaLnBrk="0" fontAlgn="base" hangingPunct="0">
              <a:spcBef>
                <a:spcPct val="0"/>
              </a:spcBef>
              <a:spcAft>
                <a:spcPct val="0"/>
              </a:spcAft>
              <a:defRPr/>
            </a:pPr>
            <a:endParaRPr lang="en-US" dirty="0" smtClean="0">
              <a:solidFill>
                <a:srgbClr val="FFFFFF"/>
              </a:solidFill>
              <a:latin typeface="Rockwell" charset="0"/>
              <a:ea typeface="Rockwell" charset="0"/>
              <a:cs typeface="Rockwell" charset="0"/>
            </a:endParaRPr>
          </a:p>
          <a:p>
            <a:pPr defTabSz="914400" eaLnBrk="0" fontAlgn="base" hangingPunct="0">
              <a:spcBef>
                <a:spcPct val="0"/>
              </a:spcBef>
              <a:spcAft>
                <a:spcPct val="0"/>
              </a:spcAft>
              <a:defRPr/>
            </a:pPr>
            <a:endParaRPr lang="en-US" baseline="30000" dirty="0">
              <a:solidFill>
                <a:srgbClr val="FFFFFF"/>
              </a:solidFill>
              <a:latin typeface="Rockwell" charset="0"/>
              <a:ea typeface="Rockwell" charset="0"/>
              <a:cs typeface="Rockwell" charset="0"/>
            </a:endParaRPr>
          </a:p>
          <a:p>
            <a:pPr defTabSz="914400" eaLnBrk="0" fontAlgn="base" hangingPunct="0">
              <a:spcBef>
                <a:spcPct val="0"/>
              </a:spcBef>
              <a:spcAft>
                <a:spcPct val="0"/>
              </a:spcAft>
              <a:defRPr/>
            </a:pPr>
            <a:endParaRPr lang="en-US" baseline="30000" dirty="0">
              <a:solidFill>
                <a:srgbClr val="FFFFFF"/>
              </a:solidFill>
              <a:latin typeface="Rockwell" charset="0"/>
              <a:ea typeface="Rockwell" charset="0"/>
              <a:cs typeface="Rockwell" charset="0"/>
            </a:endParaRPr>
          </a:p>
          <a:p>
            <a:pPr algn="ctr" defTabSz="914400" fontAlgn="base">
              <a:spcBef>
                <a:spcPct val="20000"/>
              </a:spcBef>
              <a:spcAft>
                <a:spcPct val="0"/>
              </a:spcAft>
              <a:defRPr/>
            </a:pPr>
            <a:endParaRPr lang="en-US" sz="2400" baseline="30000" dirty="0">
              <a:solidFill>
                <a:srgbClr val="FFFFFF"/>
              </a:solidFill>
              <a:latin typeface="Rockwell"/>
              <a:cs typeface="Rockwell"/>
            </a:endParaRPr>
          </a:p>
        </p:txBody>
      </p:sp>
    </p:spTree>
    <p:extLst>
      <p:ext uri="{BB962C8B-B14F-4D97-AF65-F5344CB8AC3E}">
        <p14:creationId xmlns:p14="http://schemas.microsoft.com/office/powerpoint/2010/main" val="226203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32742" y="755434"/>
            <a:ext cx="7772400" cy="1143000"/>
          </a:xfrm>
        </p:spPr>
        <p:txBody>
          <a:bodyPr/>
          <a:lstStyle/>
          <a:p>
            <a:pPr eaLnBrk="1" hangingPunct="1">
              <a:defRPr/>
            </a:pPr>
            <a:r>
              <a:rPr lang="en-US" sz="2800" dirty="0" smtClean="0">
                <a:solidFill>
                  <a:srgbClr val="FF9BE4"/>
                </a:solidFill>
                <a:latin typeface="Rockwell"/>
                <a:cs typeface="Rockwell"/>
              </a:rPr>
              <a:t>Art and Science: Similarities</a:t>
            </a:r>
          </a:p>
        </p:txBody>
      </p:sp>
      <p:sp>
        <p:nvSpPr>
          <p:cNvPr id="4106" name="Rectangle 10"/>
          <p:cNvSpPr>
            <a:spLocks noChangeArrowheads="1"/>
          </p:cNvSpPr>
          <p:nvPr/>
        </p:nvSpPr>
        <p:spPr bwMode="auto">
          <a:xfrm>
            <a:off x="2651065" y="2124344"/>
            <a:ext cx="4190798"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42900" indent="-342900" defTabSz="914400" eaLnBrk="0" fontAlgn="base" hangingPunct="0">
              <a:spcBef>
                <a:spcPct val="0"/>
              </a:spcBef>
              <a:spcAft>
                <a:spcPct val="0"/>
              </a:spcAft>
              <a:buFont typeface="Arial"/>
              <a:buChar char="•"/>
              <a:defRPr/>
            </a:pPr>
            <a:r>
              <a:rPr lang="en-US" sz="2400" dirty="0" smtClean="0">
                <a:solidFill>
                  <a:srgbClr val="FFFFFF"/>
                </a:solidFill>
                <a:latin typeface="Rockwell"/>
                <a:cs typeface="Rockwell"/>
              </a:rPr>
              <a:t>Creativity</a:t>
            </a:r>
            <a:endParaRPr lang="en-US" sz="2400" dirty="0">
              <a:solidFill>
                <a:srgbClr val="FFFFFF"/>
              </a:solidFill>
              <a:latin typeface="Rockwell"/>
              <a:cs typeface="Rockwell"/>
            </a:endParaRPr>
          </a:p>
          <a:p>
            <a:pPr marL="342900" indent="-342900" defTabSz="914400" eaLnBrk="0" fontAlgn="base" hangingPunct="0">
              <a:spcBef>
                <a:spcPct val="0"/>
              </a:spcBef>
              <a:spcAft>
                <a:spcPct val="0"/>
              </a:spcAft>
              <a:buFont typeface="Arial"/>
              <a:buChar char="•"/>
              <a:defRPr/>
            </a:pPr>
            <a:r>
              <a:rPr lang="en-US" sz="2400" dirty="0" smtClean="0">
                <a:solidFill>
                  <a:srgbClr val="FFFFFF"/>
                </a:solidFill>
                <a:latin typeface="Rockwell"/>
                <a:cs typeface="Rockwell"/>
              </a:rPr>
              <a:t>Use </a:t>
            </a:r>
            <a:r>
              <a:rPr lang="en-US" sz="2400" dirty="0">
                <a:solidFill>
                  <a:srgbClr val="FFFFFF"/>
                </a:solidFill>
                <a:latin typeface="Rockwell"/>
                <a:cs typeface="Rockwell"/>
              </a:rPr>
              <a:t>of </a:t>
            </a:r>
            <a:r>
              <a:rPr lang="en-US" sz="2400" dirty="0" smtClean="0">
                <a:solidFill>
                  <a:srgbClr val="FFFFFF"/>
                </a:solidFill>
                <a:latin typeface="Rockwell"/>
                <a:cs typeface="Rockwell"/>
              </a:rPr>
              <a:t>technology</a:t>
            </a:r>
          </a:p>
          <a:p>
            <a:pPr marL="342900" indent="-342900" defTabSz="914400" eaLnBrk="0" fontAlgn="base" hangingPunct="0">
              <a:spcBef>
                <a:spcPct val="0"/>
              </a:spcBef>
              <a:spcAft>
                <a:spcPct val="0"/>
              </a:spcAft>
              <a:buFont typeface="Arial"/>
              <a:buChar char="•"/>
              <a:defRPr/>
            </a:pPr>
            <a:r>
              <a:rPr lang="en-US" sz="2400" dirty="0">
                <a:solidFill>
                  <a:srgbClr val="FFFFFF"/>
                </a:solidFill>
                <a:latin typeface="Rockwell"/>
                <a:cs typeface="Rockwell"/>
              </a:rPr>
              <a:t>Rigorous </a:t>
            </a:r>
            <a:r>
              <a:rPr lang="en-US" sz="2400" dirty="0" smtClean="0">
                <a:solidFill>
                  <a:srgbClr val="FFFFFF"/>
                </a:solidFill>
                <a:latin typeface="Rockwell"/>
                <a:cs typeface="Rockwell"/>
              </a:rPr>
              <a:t>methodology </a:t>
            </a:r>
          </a:p>
          <a:p>
            <a:pPr marL="342900" indent="-342900" defTabSz="914400" eaLnBrk="0" fontAlgn="base" hangingPunct="0">
              <a:spcBef>
                <a:spcPct val="0"/>
              </a:spcBef>
              <a:spcAft>
                <a:spcPct val="0"/>
              </a:spcAft>
              <a:buFont typeface="Arial"/>
              <a:buChar char="•"/>
              <a:defRPr/>
            </a:pPr>
            <a:r>
              <a:rPr lang="en-US" sz="2400" dirty="0" smtClean="0">
                <a:solidFill>
                  <a:srgbClr val="FFFFFF"/>
                </a:solidFill>
                <a:latin typeface="Rockwell"/>
                <a:cs typeface="Rockwell"/>
              </a:rPr>
              <a:t>Observations</a:t>
            </a:r>
          </a:p>
          <a:p>
            <a:pPr marL="342900" indent="-342900" defTabSz="914400" eaLnBrk="0" fontAlgn="base" hangingPunct="0">
              <a:spcBef>
                <a:spcPct val="0"/>
              </a:spcBef>
              <a:spcAft>
                <a:spcPct val="0"/>
              </a:spcAft>
              <a:buFont typeface="Arial"/>
              <a:buChar char="•"/>
              <a:defRPr/>
            </a:pPr>
            <a:r>
              <a:rPr lang="en-US" sz="2400" dirty="0" smtClean="0">
                <a:solidFill>
                  <a:srgbClr val="FFFFFF"/>
                </a:solidFill>
                <a:latin typeface="Rockwell"/>
                <a:cs typeface="Rockwell"/>
              </a:rPr>
              <a:t>Experimentation </a:t>
            </a:r>
          </a:p>
          <a:p>
            <a:pPr marL="342900" indent="-342900" defTabSz="914400" eaLnBrk="0" fontAlgn="base" hangingPunct="0">
              <a:spcBef>
                <a:spcPct val="0"/>
              </a:spcBef>
              <a:spcAft>
                <a:spcPct val="0"/>
              </a:spcAft>
              <a:buFont typeface="Arial"/>
              <a:buChar char="•"/>
              <a:defRPr/>
            </a:pPr>
            <a:r>
              <a:rPr lang="en-US" sz="2400" dirty="0" smtClean="0">
                <a:solidFill>
                  <a:srgbClr val="FFFFFF"/>
                </a:solidFill>
                <a:latin typeface="Rockwell"/>
                <a:cs typeface="Rockwell"/>
              </a:rPr>
              <a:t>Categorizing</a:t>
            </a:r>
          </a:p>
          <a:p>
            <a:pPr marL="342900" indent="-342900" defTabSz="914400" eaLnBrk="0" fontAlgn="base" hangingPunct="0">
              <a:spcBef>
                <a:spcPct val="0"/>
              </a:spcBef>
              <a:spcAft>
                <a:spcPct val="0"/>
              </a:spcAft>
              <a:buFont typeface="Arial"/>
              <a:buChar char="•"/>
              <a:defRPr/>
            </a:pPr>
            <a:r>
              <a:rPr lang="en-US" sz="2400" dirty="0" smtClean="0">
                <a:solidFill>
                  <a:srgbClr val="FFFFFF"/>
                </a:solidFill>
                <a:latin typeface="Rockwell"/>
                <a:cs typeface="Rockwell"/>
              </a:rPr>
              <a:t>Questioning</a:t>
            </a:r>
            <a:endParaRPr lang="en-US" sz="2400" dirty="0">
              <a:solidFill>
                <a:srgbClr val="FFFFFF"/>
              </a:solidFill>
              <a:latin typeface="Rockwell"/>
              <a:cs typeface="Rockwell"/>
            </a:endParaRPr>
          </a:p>
          <a:p>
            <a:pPr defTabSz="914400" eaLnBrk="0" fontAlgn="base" hangingPunct="0">
              <a:spcBef>
                <a:spcPct val="0"/>
              </a:spcBef>
              <a:spcAft>
                <a:spcPct val="0"/>
              </a:spcAft>
              <a:defRPr/>
            </a:pPr>
            <a:endParaRPr lang="en-US" sz="2400" dirty="0">
              <a:solidFill>
                <a:srgbClr val="FFFFFF"/>
              </a:solidFill>
              <a:latin typeface="Rockwell"/>
              <a:cs typeface="Rockwell"/>
            </a:endParaRPr>
          </a:p>
        </p:txBody>
      </p:sp>
    </p:spTree>
    <p:extLst>
      <p:ext uri="{BB962C8B-B14F-4D97-AF65-F5344CB8AC3E}">
        <p14:creationId xmlns:p14="http://schemas.microsoft.com/office/powerpoint/2010/main" val="966162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ctrTitle"/>
          </p:nvPr>
        </p:nvSpPr>
        <p:spPr>
          <a:xfrm>
            <a:off x="0" y="538779"/>
            <a:ext cx="9143999" cy="685800"/>
          </a:xfrm>
        </p:spPr>
        <p:txBody>
          <a:bodyPr/>
          <a:lstStyle/>
          <a:p>
            <a:pPr eaLnBrk="1" hangingPunct="1">
              <a:defRPr/>
            </a:pPr>
            <a:r>
              <a:rPr lang="en-US" sz="2400" dirty="0" smtClean="0">
                <a:solidFill>
                  <a:schemeClr val="tx1"/>
                </a:solidFill>
                <a:latin typeface="Rockwell" charset="0"/>
                <a:ea typeface="Rockwell" charset="0"/>
                <a:cs typeface="Rockwell" charset="0"/>
              </a:rPr>
              <a:t>The Scientific Method</a:t>
            </a:r>
            <a:endParaRPr lang="en-US" dirty="0" smtClean="0">
              <a:latin typeface="Rockwell" charset="0"/>
              <a:ea typeface="Rockwell" charset="0"/>
              <a:cs typeface="Rockwell" charset="0"/>
            </a:endParaRPr>
          </a:p>
        </p:txBody>
      </p:sp>
      <p:sp>
        <p:nvSpPr>
          <p:cNvPr id="258051" name="Rectangle 3"/>
          <p:cNvSpPr>
            <a:spLocks noChangeArrowheads="1"/>
          </p:cNvSpPr>
          <p:nvPr/>
        </p:nvSpPr>
        <p:spPr bwMode="auto">
          <a:xfrm>
            <a:off x="755986" y="1388669"/>
            <a:ext cx="7788275" cy="5016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indent="-342900" defTabSz="914400" eaLnBrk="0" fontAlgn="base" hangingPunct="0">
              <a:spcBef>
                <a:spcPct val="0"/>
              </a:spcBef>
              <a:spcAft>
                <a:spcPct val="0"/>
              </a:spcAft>
              <a:buFont typeface="Arial" charset="0"/>
              <a:buChar char="•"/>
              <a:defRPr/>
            </a:pPr>
            <a:r>
              <a:rPr lang="en-US" sz="2000" dirty="0">
                <a:solidFill>
                  <a:srgbClr val="FFFFFF"/>
                </a:solidFill>
                <a:latin typeface="Rockwell" charset="0"/>
                <a:ea typeface="Rockwell" charset="0"/>
                <a:cs typeface="Rockwell" charset="0"/>
              </a:rPr>
              <a:t>Techniques for investigating phenomena, acquiring new knowledge, or correcting and integrating previous knowledge, based on gathering </a:t>
            </a:r>
            <a:r>
              <a:rPr lang="en-US" sz="2000" b="1" dirty="0">
                <a:solidFill>
                  <a:srgbClr val="FFFFFF"/>
                </a:solidFill>
                <a:latin typeface="Rockwell" charset="0"/>
                <a:ea typeface="Rockwell" charset="0"/>
                <a:cs typeface="Rockwell" charset="0"/>
              </a:rPr>
              <a:t>observable, empirical and measurable </a:t>
            </a:r>
            <a:r>
              <a:rPr lang="en-US" sz="2000" dirty="0">
                <a:solidFill>
                  <a:srgbClr val="FFFFFF"/>
                </a:solidFill>
                <a:latin typeface="Rockwell" charset="0"/>
                <a:ea typeface="Rockwell" charset="0"/>
                <a:cs typeface="Rockwell" charset="0"/>
              </a:rPr>
              <a:t>evidence subject to specific principles of reasoning. </a:t>
            </a:r>
          </a:p>
          <a:p>
            <a:pPr marL="342900" indent="-342900" defTabSz="914400" eaLnBrk="0" fontAlgn="base" hangingPunct="0">
              <a:spcBef>
                <a:spcPct val="0"/>
              </a:spcBef>
              <a:spcAft>
                <a:spcPct val="0"/>
              </a:spcAft>
              <a:buFont typeface="Arial" charset="0"/>
              <a:buChar char="•"/>
              <a:defRPr/>
            </a:pPr>
            <a:endParaRPr lang="en-US" sz="2000" dirty="0">
              <a:solidFill>
                <a:srgbClr val="FFFFFF"/>
              </a:solidFill>
              <a:latin typeface="Rockwell" charset="0"/>
              <a:ea typeface="Rockwell" charset="0"/>
              <a:cs typeface="Rockwell" charset="0"/>
            </a:endParaRPr>
          </a:p>
          <a:p>
            <a:pPr marL="342900" indent="-342900" defTabSz="914400" eaLnBrk="0" fontAlgn="base" hangingPunct="0">
              <a:spcBef>
                <a:spcPct val="0"/>
              </a:spcBef>
              <a:spcAft>
                <a:spcPct val="0"/>
              </a:spcAft>
              <a:buFont typeface="Arial" charset="0"/>
              <a:buChar char="•"/>
              <a:defRPr/>
            </a:pPr>
            <a:r>
              <a:rPr lang="en-US" sz="2000" dirty="0">
                <a:solidFill>
                  <a:srgbClr val="FFFFFF"/>
                </a:solidFill>
                <a:latin typeface="Rockwell" charset="0"/>
                <a:ea typeface="Rockwell" charset="0"/>
                <a:cs typeface="Rockwell" charset="0"/>
              </a:rPr>
              <a:t>The collection of data through </a:t>
            </a:r>
            <a:r>
              <a:rPr lang="en-US" sz="2000" b="1" dirty="0">
                <a:solidFill>
                  <a:srgbClr val="FFFFFF"/>
                </a:solidFill>
                <a:latin typeface="Rockwell" charset="0"/>
                <a:ea typeface="Rockwell" charset="0"/>
                <a:cs typeface="Rockwell" charset="0"/>
              </a:rPr>
              <a:t>observation and experimentation</a:t>
            </a:r>
            <a:r>
              <a:rPr lang="en-US" sz="2000" dirty="0">
                <a:solidFill>
                  <a:srgbClr val="FFFFFF"/>
                </a:solidFill>
                <a:latin typeface="Rockwell" charset="0"/>
                <a:ea typeface="Rockwell" charset="0"/>
                <a:cs typeface="Rockwell" charset="0"/>
              </a:rPr>
              <a:t>, and the formulation and testing of hypotheses.</a:t>
            </a:r>
          </a:p>
          <a:p>
            <a:pPr marL="342900" indent="-342900" defTabSz="914400" eaLnBrk="0" fontAlgn="base" hangingPunct="0">
              <a:spcBef>
                <a:spcPct val="0"/>
              </a:spcBef>
              <a:spcAft>
                <a:spcPct val="0"/>
              </a:spcAft>
              <a:buFont typeface="Arial" charset="0"/>
              <a:buChar char="•"/>
              <a:defRPr/>
            </a:pPr>
            <a:endParaRPr lang="en-US" sz="2000" dirty="0">
              <a:solidFill>
                <a:srgbClr val="FFFFFF"/>
              </a:solidFill>
              <a:latin typeface="Rockwell" charset="0"/>
              <a:ea typeface="Rockwell" charset="0"/>
              <a:cs typeface="Rockwell" charset="0"/>
            </a:endParaRPr>
          </a:p>
          <a:p>
            <a:pPr marL="342900" indent="-342900" defTabSz="914400" eaLnBrk="0" fontAlgn="base" hangingPunct="0">
              <a:spcBef>
                <a:spcPct val="0"/>
              </a:spcBef>
              <a:spcAft>
                <a:spcPct val="0"/>
              </a:spcAft>
              <a:buFont typeface="Arial" charset="0"/>
              <a:buChar char="•"/>
              <a:defRPr/>
            </a:pPr>
            <a:r>
              <a:rPr lang="en-US" sz="2000" dirty="0">
                <a:solidFill>
                  <a:srgbClr val="FFFFFF"/>
                </a:solidFill>
                <a:latin typeface="Rockwell" charset="0"/>
                <a:ea typeface="Rockwell" charset="0"/>
                <a:cs typeface="Rockwell" charset="0"/>
              </a:rPr>
              <a:t>Scientific researchers propose hypotheses as explanations of phenomena, and design experimental studies to test these hypotheses. These steps must be repeatable in order to dependably predict any future results.</a:t>
            </a:r>
          </a:p>
          <a:p>
            <a:pPr marL="342900" indent="-342900" defTabSz="914400" eaLnBrk="0" fontAlgn="base" hangingPunct="0">
              <a:spcBef>
                <a:spcPct val="0"/>
              </a:spcBef>
              <a:spcAft>
                <a:spcPct val="0"/>
              </a:spcAft>
              <a:buFont typeface="Arial" charset="0"/>
              <a:buChar char="•"/>
              <a:defRPr/>
            </a:pPr>
            <a:endParaRPr lang="en-US" sz="2000" dirty="0">
              <a:solidFill>
                <a:srgbClr val="FFFFFF"/>
              </a:solidFill>
              <a:latin typeface="Rockwell" charset="0"/>
              <a:ea typeface="Rockwell" charset="0"/>
              <a:cs typeface="Rockwell" charset="0"/>
            </a:endParaRPr>
          </a:p>
          <a:p>
            <a:pPr marL="342900" indent="-342900" defTabSz="914400" eaLnBrk="0" fontAlgn="base" hangingPunct="0">
              <a:spcBef>
                <a:spcPct val="0"/>
              </a:spcBef>
              <a:spcAft>
                <a:spcPct val="0"/>
              </a:spcAft>
              <a:buFont typeface="Arial" charset="0"/>
              <a:buChar char="•"/>
              <a:defRPr/>
            </a:pPr>
            <a:r>
              <a:rPr lang="en-US" sz="2000" dirty="0">
                <a:solidFill>
                  <a:srgbClr val="FFFFFF"/>
                </a:solidFill>
                <a:latin typeface="Rockwell" charset="0"/>
                <a:ea typeface="Rockwell" charset="0"/>
                <a:cs typeface="Rockwell" charset="0"/>
              </a:rPr>
              <a:t>Procedures vary from one field of inquiry to another.</a:t>
            </a:r>
          </a:p>
        </p:txBody>
      </p:sp>
    </p:spTree>
    <p:extLst>
      <p:ext uri="{BB962C8B-B14F-4D97-AF65-F5344CB8AC3E}">
        <p14:creationId xmlns:p14="http://schemas.microsoft.com/office/powerpoint/2010/main" val="1907629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ctrTitle"/>
          </p:nvPr>
        </p:nvSpPr>
        <p:spPr>
          <a:xfrm>
            <a:off x="0" y="304800"/>
            <a:ext cx="9144000" cy="695661"/>
          </a:xfrm>
        </p:spPr>
        <p:txBody>
          <a:bodyPr/>
          <a:lstStyle/>
          <a:p>
            <a:pPr eaLnBrk="1" hangingPunct="1">
              <a:defRPr/>
            </a:pPr>
            <a:r>
              <a:rPr lang="en-US" sz="2400" dirty="0" smtClean="0">
                <a:solidFill>
                  <a:schemeClr val="tx1"/>
                </a:solidFill>
                <a:latin typeface="Rockwell" charset="0"/>
                <a:ea typeface="Rockwell" charset="0"/>
                <a:cs typeface="Rockwell" charset="0"/>
              </a:rPr>
              <a:t>The Scientific Method</a:t>
            </a:r>
            <a:endParaRPr lang="en-US" dirty="0" smtClean="0">
              <a:latin typeface="Rockwell" charset="0"/>
              <a:ea typeface="Rockwell" charset="0"/>
              <a:cs typeface="Rockwell" charset="0"/>
            </a:endParaRPr>
          </a:p>
        </p:txBody>
      </p:sp>
      <p:pic>
        <p:nvPicPr>
          <p:cNvPr id="2" name="Picture 1"/>
          <p:cNvPicPr>
            <a:picLocks noChangeAspect="1"/>
          </p:cNvPicPr>
          <p:nvPr/>
        </p:nvPicPr>
        <p:blipFill>
          <a:blip r:embed="rId3"/>
          <a:stretch>
            <a:fillRect/>
          </a:stretch>
        </p:blipFill>
        <p:spPr>
          <a:xfrm>
            <a:off x="1461112" y="1097280"/>
            <a:ext cx="6221776" cy="5319096"/>
          </a:xfrm>
          <a:prstGeom prst="rect">
            <a:avLst/>
          </a:prstGeom>
        </p:spPr>
      </p:pic>
    </p:spTree>
    <p:extLst>
      <p:ext uri="{BB962C8B-B14F-4D97-AF65-F5344CB8AC3E}">
        <p14:creationId xmlns:p14="http://schemas.microsoft.com/office/powerpoint/2010/main" val="469566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414" y="1151068"/>
            <a:ext cx="7000118" cy="5089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Rectangle 2"/>
          <p:cNvSpPr>
            <a:spLocks noGrp="1" noChangeArrowheads="1"/>
          </p:cNvSpPr>
          <p:nvPr>
            <p:ph type="ctrTitle"/>
          </p:nvPr>
        </p:nvSpPr>
        <p:spPr>
          <a:xfrm>
            <a:off x="0" y="304800"/>
            <a:ext cx="9144000" cy="695661"/>
          </a:xfrm>
        </p:spPr>
        <p:txBody>
          <a:bodyPr/>
          <a:lstStyle/>
          <a:p>
            <a:pPr eaLnBrk="1" hangingPunct="1">
              <a:defRPr/>
            </a:pPr>
            <a:r>
              <a:rPr lang="en-US" sz="2400" dirty="0" smtClean="0">
                <a:solidFill>
                  <a:schemeClr val="tx1"/>
                </a:solidFill>
                <a:latin typeface="Rockwell" charset="0"/>
                <a:ea typeface="Rockwell" charset="0"/>
                <a:cs typeface="Rockwell" charset="0"/>
              </a:rPr>
              <a:t>The Scientific Method</a:t>
            </a:r>
            <a:endParaRPr lang="en-US" dirty="0" smtClean="0">
              <a:latin typeface="Rockwell" charset="0"/>
              <a:ea typeface="Rockwell" charset="0"/>
              <a:cs typeface="Rockwell" charset="0"/>
            </a:endParaRPr>
          </a:p>
        </p:txBody>
      </p:sp>
    </p:spTree>
    <p:extLst>
      <p:ext uri="{BB962C8B-B14F-4D97-AF65-F5344CB8AC3E}">
        <p14:creationId xmlns:p14="http://schemas.microsoft.com/office/powerpoint/2010/main" val="490964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1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4F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Custom 3">
      <a:dk1>
        <a:srgbClr val="FAFFF2"/>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E6FE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8.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9.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1.png"/></Relationships>
</file>

<file path=ppt/webextensions/webextension1.xml><?xml version="1.0" encoding="utf-8"?>
<we:webextension xmlns:we="http://schemas.microsoft.com/office/webextensions/webextension/2010/11" id="{906CA149-5BE2-2540-B30E-CD96A5B45C49}">
  <we:reference id="wa104221182" version="3.3.0.0" store="en-US" storeType="OMEX"/>
  <we:alternateReferences>
    <we:reference id="wa104221182" version="3.3.0.0" store="wa104221182" storeType="OMEX"/>
  </we:alternateReferences>
  <we:properties>
    <we:property name="slideId" value="299"/>
    <we:property name="vid" value="&quot;https://youtu.be/vB6n4nZOQOo&quot;"/>
    <we:property name="autoplay" value="0"/>
    <we:property name="starttime" value="0"/>
    <we:property name="endtime" value="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83AE8CBE-2501-F448-9567-9685DA60571A}">
  <we:reference id="wa104221182" version="3.3.0.0" store="en-US" storeType="OMEX"/>
  <we:alternateReferences>
    <we:reference id="wa104221182" version="3.3.0.0" store="wa104221182" storeType="OMEX"/>
  </we:alternateReferences>
  <we:properties>
    <we:property name="slideId" value="328"/>
    <we:property name="vid" value="&quot;https://vimeo.com/13312285&quot;"/>
    <we:property name="autoplay" value="0"/>
    <we:property name="starttime" value="0"/>
    <we:property name="endtime" value="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8B8ACF0-A82F-7140-BC9E-7A5A46EF636F}">
  <we:reference id="wa104221182" version="3.3.0.0" store="en-US" storeType="OMEX"/>
  <we:alternateReferences>
    <we:reference id="wa104221182" version="3.3.0.0" store="wa104221182" storeType="OMEX"/>
  </we:alternateReferences>
  <we:properties>
    <we:property name="vid" value="&quot;https://youtu.be/tsCa5UqxHYY&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4010</TotalTime>
  <Words>1097</Words>
  <Application>Microsoft Macintosh PowerPoint</Application>
  <PresentationFormat>On-screen Show (4:3)</PresentationFormat>
  <Paragraphs>147</Paragraphs>
  <Slides>32</Slides>
  <Notes>27</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32</vt:i4>
      </vt:variant>
    </vt:vector>
  </HeadingPairs>
  <TitlesOfParts>
    <vt:vector size="53" baseType="lpstr">
      <vt:lpstr>Abadi MT Condensed Light</vt:lpstr>
      <vt:lpstr>Calibri</vt:lpstr>
      <vt:lpstr>ＭＳ Ｐゴシック</vt:lpstr>
      <vt:lpstr>Rockwell</vt:lpstr>
      <vt:lpstr>Times</vt:lpstr>
      <vt:lpstr>Times New Roman</vt:lpstr>
      <vt:lpstr>ヒラギノ角ゴ ProN W3</vt:lpstr>
      <vt:lpstr>Arial</vt:lpstr>
      <vt:lpstr>11_Blank Presentation</vt:lpstr>
      <vt:lpstr>1_Office Theme</vt:lpstr>
      <vt:lpstr>4_Blank Presentation</vt:lpstr>
      <vt:lpstr>12_Blank Presentation</vt:lpstr>
      <vt:lpstr>3_Blank Presentation</vt:lpstr>
      <vt:lpstr>2_Office Theme</vt:lpstr>
      <vt:lpstr>Blank Presentation</vt:lpstr>
      <vt:lpstr>2_Blank Presentation</vt:lpstr>
      <vt:lpstr>6_Blank Presentation</vt:lpstr>
      <vt:lpstr>7_Blank Presentation</vt:lpstr>
      <vt:lpstr>8_Blank Presentation</vt:lpstr>
      <vt:lpstr>4_Office Theme</vt:lpstr>
      <vt:lpstr>10_Blank Presentation</vt:lpstr>
      <vt:lpstr> WELCOME Art7D 2020!  Lecture Attendance: Please get app from  arkaive.com   </vt:lpstr>
      <vt:lpstr>PowerPoint Presentation</vt:lpstr>
      <vt:lpstr>PowerPoint Presentation</vt:lpstr>
      <vt:lpstr> </vt:lpstr>
      <vt:lpstr>Art and Science: Differences</vt:lpstr>
      <vt:lpstr>Art and Science: Similarities</vt:lpstr>
      <vt:lpstr>The Scientific Method</vt:lpstr>
      <vt:lpstr>The Scientific Method</vt:lpstr>
      <vt:lpstr>The Scientific Method</vt:lpstr>
      <vt:lpstr>What is the Artistic Method?      </vt:lpstr>
      <vt:lpstr> </vt:lpstr>
      <vt:lpstr>How can artists contribute to science? </vt:lpstr>
      <vt:lpstr>PowerPoint Presentation</vt:lpstr>
      <vt:lpstr>PowerPoint Presentation</vt:lpstr>
      <vt:lpstr>iMAP (Interdisciplinary Mobile Architecture and Performance)/Ridgewood Reservoir (2007) Choreographer Jennifer Monson, architect Gita Nandan and landscape architect Elliott Maltby of thread collective, and composer Kenta Nagai</vt:lpstr>
      <vt:lpstr>Bird Brain Dance, Jennifer Monson (2001-2006)</vt:lpstr>
      <vt:lpstr>How can artists contribute to science? </vt:lpstr>
      <vt:lpstr>Ned Kahn (1960)</vt:lpstr>
      <vt:lpstr>Ned Kahn (1960)</vt:lpstr>
      <vt:lpstr>The Baudouin Experiment: A Large-Scale, Non-Fatalistic Experiment in Deviation, 2000, Carsten Höller (German b. 1961)</vt:lpstr>
      <vt:lpstr>How can artists contribute to science? </vt:lpstr>
      <vt:lpstr>DIY Algae/Hydrogen Bioreactor Futurefarmers/Jonathan Meuser (2004)</vt:lpstr>
      <vt:lpstr>Lunchbox Laboratory Futurefarmers/Jonathan Meuser (at MOMA 2008)</vt:lpstr>
      <vt:lpstr>How can artists contribute to science? </vt:lpstr>
      <vt:lpstr>Olaus Wormius (1588-1654) Cabinet of Curiosity</vt:lpstr>
      <vt:lpstr>Portia Munson, Pink Project: Table, 2016</vt:lpstr>
      <vt:lpstr>Portia Munson (1961), Green Piece, 2000</vt:lpstr>
      <vt:lpstr>PowerPoint Presentation</vt:lpstr>
      <vt:lpstr>PowerPoint Presentation</vt:lpstr>
      <vt:lpstr>Karsten Bott, One of Each  (1998). Found objects and wooden boardwalk</vt:lpstr>
      <vt:lpstr>“Celestial Emporium of Benevolent Knowledge's Taxonomy” from Jorge Luis Borges (1899-1986), "The Analytical Language of John Wilkins” (1942)</vt:lpstr>
      <vt:lpstr>PowerPoint Presentation</vt:lpstr>
    </vt:vector>
  </TitlesOfParts>
  <Company>UCSB</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Jevbratt</dc:creator>
  <cp:lastModifiedBy>Lisa Jevbratt</cp:lastModifiedBy>
  <cp:revision>137</cp:revision>
  <dcterms:created xsi:type="dcterms:W3CDTF">2017-01-26T01:31:53Z</dcterms:created>
  <dcterms:modified xsi:type="dcterms:W3CDTF">2020-01-29T17:04:41Z</dcterms:modified>
</cp:coreProperties>
</file>