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webextensions/webextension1.xml" ContentType="application/vnd.ms-office.webextensio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0" r:id="rId1"/>
    <p:sldMasterId id="2147483948" r:id="rId2"/>
    <p:sldMasterId id="2147483960" r:id="rId3"/>
    <p:sldMasterId id="2147483972" r:id="rId4"/>
    <p:sldMasterId id="2147483984" r:id="rId5"/>
    <p:sldMasterId id="2147484008" r:id="rId6"/>
    <p:sldMasterId id="2147484032" r:id="rId7"/>
    <p:sldMasterId id="2147484056" r:id="rId8"/>
    <p:sldMasterId id="2147484068" r:id="rId9"/>
    <p:sldMasterId id="2147484080" r:id="rId10"/>
    <p:sldMasterId id="2147484092" r:id="rId11"/>
    <p:sldMasterId id="2147484104" r:id="rId12"/>
  </p:sldMasterIdLst>
  <p:notesMasterIdLst>
    <p:notesMasterId r:id="rId36"/>
  </p:notesMasterIdLst>
  <p:sldIdLst>
    <p:sldId id="323" r:id="rId13"/>
    <p:sldId id="366" r:id="rId14"/>
    <p:sldId id="367" r:id="rId15"/>
    <p:sldId id="357" r:id="rId16"/>
    <p:sldId id="358" r:id="rId17"/>
    <p:sldId id="362" r:id="rId18"/>
    <p:sldId id="364" r:id="rId19"/>
    <p:sldId id="315" r:id="rId20"/>
    <p:sldId id="302" r:id="rId21"/>
    <p:sldId id="344" r:id="rId22"/>
    <p:sldId id="317" r:id="rId23"/>
    <p:sldId id="340" r:id="rId24"/>
    <p:sldId id="341" r:id="rId25"/>
    <p:sldId id="348" r:id="rId26"/>
    <p:sldId id="346" r:id="rId27"/>
    <p:sldId id="347" r:id="rId28"/>
    <p:sldId id="349" r:id="rId29"/>
    <p:sldId id="350" r:id="rId30"/>
    <p:sldId id="351" r:id="rId31"/>
    <p:sldId id="368" r:id="rId32"/>
    <p:sldId id="370" r:id="rId33"/>
    <p:sldId id="371" r:id="rId34"/>
    <p:sldId id="36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1B1"/>
    <a:srgbClr val="90FCFF"/>
    <a:srgbClr val="FF9C5F"/>
    <a:srgbClr val="48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0"/>
    <p:restoredTop sz="94820"/>
  </p:normalViewPr>
  <p:slideViewPr>
    <p:cSldViewPr snapToGrid="0" snapToObjects="1">
      <p:cViewPr varScale="1">
        <p:scale>
          <a:sx n="120" d="100"/>
          <a:sy n="120" d="100"/>
        </p:scale>
        <p:origin x="8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CF63B-C06F-9640-B5B7-F46F8A05EB52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6668F-2567-6847-8FAA-F32296421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7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DB8740-D046-EB41-BDD4-6083D8D91EED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61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2E85D-72C8-D847-BCAE-48D8443E8E31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942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2E85D-72C8-D847-BCAE-48D8443E8E31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74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DB8740-D046-EB41-BDD4-6083D8D91EED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1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31A2CC2-CC8F-2A47-AFEA-63140866D33C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10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31A2CC2-CC8F-2A47-AFEA-63140866D33C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554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01D593-1964-FB46-B1DC-C13FBF9E4303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C13381-4C80-2548-8F2A-2E5F69EF04AB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06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2E85D-72C8-D847-BCAE-48D8443E8E31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0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3E94B-73B9-9941-81F7-1A0537332150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26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DB8740-D046-EB41-BDD4-6083D8D91EED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4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DB8740-D046-EB41-BDD4-6083D8D91EED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9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771DD3-555D-7D49-97BC-F9E43A687B5D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47AF73-F4B2-4046-B589-6321A1F7CCF4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0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2E85D-72C8-D847-BCAE-48D8443E8E31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83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A343-A6C4-C545-B772-03B02D30FD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B203-F740-DC40-9073-46442CFB0C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E7F8C-2AF8-854B-BC15-4324318A55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34598-5A2B-C745-AF7B-BBF3956A74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38F5C-FD1A-1448-B2C6-D3FB0796DC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E60B-CABA-2145-AD32-AB25A85DD3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8F96-1221-1546-B964-3790AF4B8F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6A488-FEA5-4543-B3C0-19B8816197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1F571-D07A-384F-8D29-D78284263B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8C68-8526-A143-A4AA-1F7A879CAE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B99B-7F73-AB4D-A24D-A408C42484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A343-A6C4-C545-B772-03B02D30FD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B203-F740-DC40-9073-46442CFB0C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E7F8C-2AF8-854B-BC15-4324318A55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34598-5A2B-C745-AF7B-BBF3956A74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38F5C-FD1A-1448-B2C6-D3FB0796DC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E60B-CABA-2145-AD32-AB25A85DD3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8F96-1221-1546-B964-3790AF4B8F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6A488-FEA5-4543-B3C0-19B8816197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1F571-D07A-384F-8D29-D78284263B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7320-1564-D74E-A27D-9B80E73A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8C68-8526-A143-A4AA-1F7A879CAE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B99B-7F73-AB4D-A24D-A408C42484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1A746-5981-894A-B087-F8E212A16E8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44141-A90A-1241-BD09-864D52D45C4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9F8EB-D11B-264C-A7B1-B86A3CDDB61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16B0F-F8A9-6144-BF52-C5AA589FEA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40836-4857-6846-A88B-BD7CDF755B6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28A91-8C7B-614F-B286-A028832A2E7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08FCC-D969-5D45-ADD7-FC2D693EDF5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35AFB-7D57-C640-B52C-D4E2A05119B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02233-1E45-2D4B-9F70-BAB73FB45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45654-82E7-B54E-8A8C-6B8E1DF0523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AB391-F4E0-3B48-B58A-4B3856BF1D9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7EF71-0AA5-2645-99D0-3EE0BC3E789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511AC-C7B9-2A40-90F1-53FF65AFD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E9CF-5EEC-8D4E-9D2D-17D6B7000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69B07-1EFA-9746-9F38-750702D38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A020-17B7-E54C-840C-5D2F665A1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9D5C4-3D14-FE45-84C1-0958BE067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03339-B7A8-F448-AD03-CB297ABD2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1F72-305C-5E4C-ADED-883D0E406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68351-A286-AA4D-B1ED-667D0870F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068A2-823A-C244-9505-2560FD683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7320-1564-D74E-A27D-9B80E73A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02233-1E45-2D4B-9F70-BAB73FB45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511AC-C7B9-2A40-90F1-53FF65AFD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E9CF-5EEC-8D4E-9D2D-17D6B7000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69B07-1EFA-9746-9F38-750702D38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A020-17B7-E54C-840C-5D2F665A1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9D5C4-3D14-FE45-84C1-0958BE067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03339-B7A8-F448-AD03-CB297ABD2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1F72-305C-5E4C-ADED-883D0E406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68351-A286-AA4D-B1ED-667D0870F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068A2-823A-C244-9505-2560FD683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5189D-6AE8-6A4F-A6B0-695F2A5C6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BD3E3-1859-6243-BC12-B36F5D010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8A75-166A-454C-8141-6A392FE0F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71E2F-EB3C-8B4E-B015-FBE24E54A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1472-7D5D-1247-8136-80562EFB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CD16-7388-994E-BD65-1067B0614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C73D-DD31-FF43-BB98-1C29BBE33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4803-B748-7B42-BA4E-ECA604183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8DB0-F3F4-4C4D-A98F-D54E3328C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F3C9-EEB9-5D48-A917-C4E192012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311C8-2D08-4C47-85D0-F608F7C12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A343-A6C4-C545-B772-03B02D30FD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B203-F740-DC40-9073-46442CFB0C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E7F8C-2AF8-854B-BC15-4324318A55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34598-5A2B-C745-AF7B-BBF3956A74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38F5C-FD1A-1448-B2C6-D3FB0796DC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E60B-CABA-2145-AD32-AB25A85DD3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8F96-1221-1546-B964-3790AF4B8F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6A488-FEA5-4543-B3C0-19B8816197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1F571-D07A-384F-8D29-D78284263B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8C68-8526-A143-A4AA-1F7A879CAE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B99B-7F73-AB4D-A24D-A408C42484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E3A05-7B3C-EE49-AFCE-B79AB31C8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CE9CF-661C-1C4C-805A-379C3892CD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57CA0-CB6D-2F48-A7EE-AD8616A559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75C95-81AC-9E4D-922B-3E1D5BFDC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3F9F9-09AE-564D-8233-8C58B8228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895A3-0113-F846-AC18-1394EFE4C1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E03FA-E217-784F-AE36-30B015F669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12BD2-C22C-8A42-94BC-86E4AD8033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B3A55-D4BF-8D43-A3D3-F9999A798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76400-E230-634B-866E-36950FE8A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16C44-C921-5E4F-A744-017F47F674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7320-1564-D74E-A27D-9B80E73A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02233-1E45-2D4B-9F70-BAB73FB45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511AC-C7B9-2A40-90F1-53FF65AFD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E9CF-5EEC-8D4E-9D2D-17D6B7000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69B07-1EFA-9746-9F38-750702D38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A020-17B7-E54C-840C-5D2F665A1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9D5C4-3D14-FE45-84C1-0958BE067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03339-B7A8-F448-AD03-CB297ABD2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1F72-305C-5E4C-ADED-883D0E406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68351-A286-AA4D-B1ED-667D0870F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068A2-823A-C244-9505-2560FD683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5189D-6AE8-6A4F-A6B0-695F2A5C6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BD3E3-1859-6243-BC12-B36F5D010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8A75-166A-454C-8141-6A392FE0F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71E2F-EB3C-8B4E-B015-FBE24E54A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1472-7D5D-1247-8136-80562EFB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CD16-7388-994E-BD65-1067B0614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C73D-DD31-FF43-BB98-1C29BBE33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4803-B748-7B42-BA4E-ECA604183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8DB0-F3F4-4C4D-A98F-D54E3328C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F3C9-EEB9-5D48-A917-C4E192012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311C8-2D08-4C47-85D0-F608F7C12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5189D-6AE8-6A4F-A6B0-695F2A5C6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BD3E3-1859-6243-BC12-B36F5D010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8A75-166A-454C-8141-6A392FE0F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71E2F-EB3C-8B4E-B015-FBE24E54A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1472-7D5D-1247-8136-80562EFB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CD16-7388-994E-BD65-1067B0614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C73D-DD31-FF43-BB98-1C29BBE33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4803-B748-7B42-BA4E-ECA604183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8DB0-F3F4-4C4D-A98F-D54E3328C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F3C9-EEB9-5D48-A917-C4E192012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311C8-2D08-4C47-85D0-F608F7C12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4EF76-FDCE-6F42-BA99-F2586815C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716C-0863-1D4A-8BB2-8B31C61F71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8B8A35-817C-974C-B136-A62E929499CD}" type="slidenum">
              <a:rPr lang="en-US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596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8B8A35-817C-974C-B136-A62E929499CD}" type="slidenum">
              <a:rPr lang="en-US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61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3270AC1-A6BE-514C-B23A-AA2C20F9C9DA}" type="slidenum">
              <a:rPr lang="en-US" altLang="en-US" smtClean="0">
                <a:solidFill>
                  <a:srgbClr val="FFFFFF"/>
                </a:solidFill>
                <a:ea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20807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53E393-551F-F747-AB6B-D5B363596A2B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283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53E393-551F-F747-AB6B-D5B363596A2B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604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C1B4F6-22B3-214C-A10E-7FB483601927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774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8B8A35-817C-974C-B136-A62E929499CD}" type="slidenum">
              <a:rPr lang="en-US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876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AC0C1C-120D-5447-92F3-AC11CA451231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1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53E393-551F-F747-AB6B-D5B363596A2B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2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C1B4F6-22B3-214C-A10E-7FB483601927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056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C1B4F6-22B3-214C-A10E-7FB483601927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67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4" Type="http://schemas.openxmlformats.org/officeDocument/2006/relationships/image" Target="../media/image270.png"/><Relationship Id="rId1" Type="http://schemas.openxmlformats.org/officeDocument/2006/relationships/slideLayout" Target="../slideLayouts/slideLayout57.xml"/><Relationship Id="rId2" Type="http://schemas.openxmlformats.org/officeDocument/2006/relationships/hyperlink" Target="https://www.youtube.com/watch?v=MIPLjOGvhtM&amp;t=357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aremyfuture.com/fecal-matters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2" Type="http://schemas.openxmlformats.org/officeDocument/2006/relationships/hyperlink" Target="NUL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2" Type="http://schemas.openxmlformats.org/officeDocument/2006/relationships/hyperlink" Target="NUL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2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hyperlink" Target="https://www.youtube.com/watch?v=zF1uihdcZmY" TargetMode="External"/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s://www.youtube.com/watch?v=aqilwVwUQbM" TargetMode="External"/><Relationship Id="rId5" Type="http://schemas.openxmlformats.org/officeDocument/2006/relationships/hyperlink" Target="https://researchimpact.uwa.edu.au/research-impact-stories/symbiotica/" TargetMode="External"/><Relationship Id="rId6" Type="http://schemas.openxmlformats.org/officeDocument/2006/relationships/hyperlink" Target="https://www.youtube.com/watch?v=1Bibp4clI5A" TargetMode="External"/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microsoft.com/office/2007/relationships/media" Target="file:////Users/jevbratt/UCSB/TEACHING/winter_20/lectures/investigations/media/orca_reggae.aiff" TargetMode="External"/><Relationship Id="rId2" Type="http://schemas.openxmlformats.org/officeDocument/2006/relationships/audio" Target="file:////Users/jevbratt/UCSB/TEACHING/winter_20/lectures/investigations/media/orca_reggae.aif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s://vimeo.com/121401212" TargetMode="External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hyperlink" Target="http://tomassaraceno.com/projects/on-space-time-foam/" TargetMode="Externa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55926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Period 2</a:t>
            </a: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 Investigations – Science/World</a:t>
            </a:r>
          </a:p>
          <a:p>
            <a:pPr algn="ctr"/>
            <a:endParaRPr lang="en-US" sz="3200" i="1" dirty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0"/>
            <a:ext cx="9144000" cy="7620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Rockwell"/>
                <a:cs typeface="Rockwell"/>
                <a:hlinkClick r:id="rId2"/>
              </a:rPr>
              <a:t>On Space Time 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  <a:hlinkClick r:id="rId2"/>
              </a:rPr>
              <a:t>Foam 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</a:rPr>
              <a:t>(2013), </a:t>
            </a:r>
            <a:r>
              <a:rPr lang="en-US" sz="2000" dirty="0" err="1" smtClean="0">
                <a:solidFill>
                  <a:schemeClr val="bg1"/>
                </a:solidFill>
                <a:latin typeface="Rockwell"/>
                <a:cs typeface="Rockwell"/>
              </a:rPr>
              <a:t>Tomás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Rockwell"/>
                <a:cs typeface="Rockwell"/>
              </a:rPr>
              <a:t>Saraceno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</a:rPr>
              <a:t> (Argentinian, b. 1973)</a:t>
            </a:r>
            <a:endParaRPr lang="en-US" sz="20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0773776"/>
                  </p:ext>
                </p:extLst>
              </p:nvPr>
            </p:nvGraphicFramePr>
            <p:xfrm>
              <a:off x="0" y="1029663"/>
              <a:ext cx="9158950" cy="466979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029663"/>
                <a:ext cx="9158950" cy="46697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38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1999" y="1353326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2"/>
                </a:solidFill>
                <a:latin typeface="Rockwell" charset="0"/>
                <a:cs typeface="+mj-cs"/>
              </a:rPr>
              <a:t>How can artists contribute to science?</a:t>
            </a:r>
            <a:r>
              <a:rPr lang="en-US" sz="2800" dirty="0" smtClean="0">
                <a:solidFill>
                  <a:schemeClr val="bg2"/>
                </a:solidFill>
                <a:cs typeface="+mj-cs"/>
              </a:rPr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85433" y="2969111"/>
            <a:ext cx="8249333" cy="19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Rockwell"/>
                <a:cs typeface="Rockwell"/>
              </a:rPr>
              <a:t>Art </a:t>
            </a:r>
            <a:r>
              <a:rPr lang="en-US" sz="2800" dirty="0">
                <a:latin typeface="Rockwell"/>
                <a:cs typeface="Rockwell"/>
              </a:rPr>
              <a:t>can </a:t>
            </a:r>
            <a:r>
              <a:rPr lang="en-US" sz="2800" dirty="0" smtClean="0">
                <a:latin typeface="Rockwell"/>
                <a:cs typeface="Rockwell"/>
              </a:rPr>
              <a:t>have a point of view - an “agenda”. It can explicitly strive to initiate change. </a:t>
            </a:r>
            <a:endParaRPr lang="en-US" sz="2800" dirty="0">
              <a:latin typeface="Rockwell"/>
              <a:cs typeface="Rockwell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5733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6019800"/>
            <a:ext cx="545147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solidFill>
                  <a:schemeClr val="tx1"/>
                </a:solidFill>
                <a:latin typeface="Rockwell"/>
                <a:cs typeface="Rockwell"/>
              </a:rPr>
              <a:t>Byte (1998), </a:t>
            </a:r>
            <a:r>
              <a:rPr lang="en-US" sz="1800" dirty="0" smtClean="0">
                <a:latin typeface="Rockwell"/>
                <a:cs typeface="Rockwell"/>
              </a:rPr>
              <a:t>Christopher </a:t>
            </a:r>
            <a:r>
              <a:rPr lang="en-US" sz="1800" dirty="0" err="1" smtClean="0">
                <a:latin typeface="Rockwell"/>
                <a:cs typeface="Rockwell"/>
              </a:rPr>
              <a:t>Ebener</a:t>
            </a:r>
            <a:r>
              <a:rPr lang="en-US" sz="1800" dirty="0" smtClean="0">
                <a:latin typeface="Rockwell"/>
                <a:cs typeface="Rockwell"/>
              </a:rPr>
              <a:t> &amp; </a:t>
            </a:r>
            <a:r>
              <a:rPr lang="en-US" sz="1800" dirty="0" err="1" smtClean="0">
                <a:latin typeface="Rockwell"/>
                <a:cs typeface="Rockwell"/>
              </a:rPr>
              <a:t>Uli</a:t>
            </a:r>
            <a:r>
              <a:rPr lang="en-US" sz="1800" dirty="0" smtClean="0">
                <a:latin typeface="Rockwell"/>
                <a:cs typeface="Rockwell"/>
              </a:rPr>
              <a:t> Winters</a:t>
            </a:r>
            <a:endParaRPr lang="en-US" sz="1800" dirty="0" smtClean="0">
              <a:solidFill>
                <a:schemeClr val="tx1"/>
              </a:solidFill>
              <a:latin typeface="Rockwell"/>
              <a:cs typeface="Rockwell"/>
            </a:endParaRPr>
          </a:p>
        </p:txBody>
      </p:sp>
      <p:pic>
        <p:nvPicPr>
          <p:cNvPr id="137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576388"/>
            <a:ext cx="3692525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5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2800"/>
            <a:ext cx="4800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" y="5607050"/>
            <a:ext cx="4343400" cy="838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FFFF"/>
                </a:solidFill>
                <a:latin typeface="Rockwell"/>
                <a:cs typeface="Rockwell"/>
              </a:rPr>
              <a:t>Byte (1998), </a:t>
            </a:r>
            <a:r>
              <a:rPr lang="en-US" sz="1800" dirty="0" smtClean="0">
                <a:solidFill>
                  <a:srgbClr val="E3EBF1"/>
                </a:solidFill>
                <a:latin typeface="Rockwell"/>
                <a:cs typeface="Rockwell"/>
              </a:rPr>
              <a:t>Christopher </a:t>
            </a:r>
            <a:r>
              <a:rPr lang="en-US" sz="1800" dirty="0" err="1" smtClean="0">
                <a:solidFill>
                  <a:srgbClr val="E3EBF1"/>
                </a:solidFill>
                <a:latin typeface="Rockwell"/>
                <a:cs typeface="Rockwell"/>
              </a:rPr>
              <a:t>Ebener</a:t>
            </a:r>
            <a:r>
              <a:rPr lang="en-US" sz="1800" dirty="0" smtClean="0">
                <a:solidFill>
                  <a:srgbClr val="E3EBF1"/>
                </a:solidFill>
                <a:latin typeface="Rockwell"/>
                <a:cs typeface="Rockwell"/>
              </a:rPr>
              <a:t> 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E3EBF1"/>
                </a:solidFill>
                <a:latin typeface="Rockwell"/>
                <a:cs typeface="Rockwell"/>
              </a:rPr>
              <a:t>&amp; </a:t>
            </a:r>
            <a:r>
              <a:rPr lang="en-US" sz="1800" dirty="0" err="1" smtClean="0">
                <a:solidFill>
                  <a:srgbClr val="E3EBF1"/>
                </a:solidFill>
                <a:latin typeface="Rockwell"/>
                <a:cs typeface="Rockwell"/>
              </a:rPr>
              <a:t>Uli</a:t>
            </a:r>
            <a:r>
              <a:rPr lang="en-US" sz="1800" dirty="0" smtClean="0">
                <a:solidFill>
                  <a:srgbClr val="E3EBF1"/>
                </a:solidFill>
                <a:latin typeface="Rockwell"/>
                <a:cs typeface="Rockwell"/>
              </a:rPr>
              <a:t> Winters</a:t>
            </a:r>
            <a:endParaRPr lang="en-US" sz="1800" dirty="0" smtClean="0">
              <a:solidFill>
                <a:srgbClr val="FFFFFF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0304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766" y="5696849"/>
            <a:ext cx="8354924" cy="1470025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  <a:latin typeface="Rockwell"/>
                <a:cs typeface="Rockwell"/>
                <a:hlinkClick r:id="rId3"/>
              </a:rPr>
              <a:t>Fecal Matters: You Are My Future </a:t>
            </a:r>
            <a:r>
              <a:rPr lang="en-US" sz="1800" dirty="0" smtClean="0">
                <a:solidFill>
                  <a:schemeClr val="tx1"/>
                </a:solidFill>
                <a:latin typeface="Rockwell"/>
                <a:cs typeface="Rockwell"/>
              </a:rPr>
              <a:t>(2015), Kathy High (1954)</a:t>
            </a:r>
            <a:endParaRPr lang="en-US" sz="18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9" y="1397000"/>
            <a:ext cx="3048000" cy="40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764" y="1397000"/>
            <a:ext cx="3048000" cy="40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090" y="1392490"/>
            <a:ext cx="3051382" cy="40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66" y="0"/>
            <a:ext cx="835492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16" y="-492423"/>
            <a:ext cx="5512817" cy="73504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95564"/>
            <a:ext cx="9144000" cy="748015"/>
          </a:xfrm>
        </p:spPr>
        <p:txBody>
          <a:bodyPr/>
          <a:lstStyle/>
          <a:p>
            <a:r>
              <a:rPr lang="en-US" sz="1800" dirty="0">
                <a:latin typeface="Rockwell"/>
                <a:cs typeface="Rockwell"/>
                <a:hlinkClick r:id="rId2" invalidUrl="http://apocalypse.cc/tagged/The Sewer Soaperie"/>
              </a:rPr>
              <a:t>The Sewer </a:t>
            </a:r>
            <a:r>
              <a:rPr lang="en-US" sz="1800" dirty="0" smtClean="0">
                <a:latin typeface="Rockwell"/>
                <a:cs typeface="Rockwell"/>
                <a:hlinkClick r:id="rId3" invalidUrl="http://apocalypse.cc/tagged/The Sewer Soaperie"/>
              </a:rPr>
              <a:t>Soaperie </a:t>
            </a:r>
            <a:r>
              <a:rPr lang="en-US" sz="1800" dirty="0" smtClean="0">
                <a:latin typeface="Rockwell"/>
                <a:cs typeface="Rockwell"/>
              </a:rPr>
              <a:t>(2016), </a:t>
            </a:r>
            <a:r>
              <a:rPr lang="en-US" sz="1800" dirty="0">
                <a:latin typeface="Rockwell"/>
                <a:cs typeface="Rockwell"/>
              </a:rPr>
              <a:t>Catherine Sarah </a:t>
            </a:r>
            <a:r>
              <a:rPr lang="en-US" sz="1800" dirty="0" smtClean="0">
                <a:latin typeface="Rockwell"/>
                <a:cs typeface="Rockwell"/>
              </a:rPr>
              <a:t>Young (1983)</a:t>
            </a:r>
            <a:endParaRPr lang="en-US" sz="1800" dirty="0">
              <a:latin typeface="Rockwell"/>
              <a:cs typeface="Rockwel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92" y="1508957"/>
            <a:ext cx="3295824" cy="4119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146" y="1508956"/>
            <a:ext cx="6185854" cy="41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95564"/>
            <a:ext cx="9144000" cy="748015"/>
          </a:xfrm>
        </p:spPr>
        <p:txBody>
          <a:bodyPr/>
          <a:lstStyle/>
          <a:p>
            <a:r>
              <a:rPr lang="en-US" sz="1800" dirty="0">
                <a:latin typeface="Rockwell"/>
                <a:cs typeface="Rockwell"/>
                <a:hlinkClick r:id="rId2" invalidUrl="http://apocalypse.cc/tagged/The Sewer Soaperie"/>
              </a:rPr>
              <a:t>The Sewer </a:t>
            </a:r>
            <a:r>
              <a:rPr lang="en-US" sz="1800" dirty="0" smtClean="0">
                <a:latin typeface="Rockwell"/>
                <a:cs typeface="Rockwell"/>
                <a:hlinkClick r:id="rId3" invalidUrl="http://apocalypse.cc/tagged/The Sewer Soaperie"/>
              </a:rPr>
              <a:t>Soaperie </a:t>
            </a:r>
            <a:r>
              <a:rPr lang="en-US" sz="1800" dirty="0" smtClean="0">
                <a:latin typeface="Rockwell"/>
                <a:cs typeface="Rockwell"/>
              </a:rPr>
              <a:t>(2016), </a:t>
            </a:r>
            <a:r>
              <a:rPr lang="en-US" sz="1800" dirty="0">
                <a:latin typeface="Rockwell"/>
                <a:cs typeface="Rockwell"/>
              </a:rPr>
              <a:t>Catherine Sarah </a:t>
            </a:r>
            <a:r>
              <a:rPr lang="en-US" sz="1800" dirty="0" smtClean="0">
                <a:latin typeface="Rockwell"/>
                <a:cs typeface="Rockwell"/>
              </a:rPr>
              <a:t>Young (1983)</a:t>
            </a:r>
            <a:endParaRPr lang="en-US" sz="1800" dirty="0">
              <a:latin typeface="Rockwell"/>
              <a:cs typeface="Rockwel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5" y="1304379"/>
            <a:ext cx="9150925" cy="42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95564"/>
            <a:ext cx="9144000" cy="748015"/>
          </a:xfrm>
        </p:spPr>
        <p:txBody>
          <a:bodyPr/>
          <a:lstStyle/>
          <a:p>
            <a:r>
              <a:rPr lang="en-US" sz="1800" dirty="0">
                <a:latin typeface="Rockwell"/>
                <a:cs typeface="Rockwell"/>
                <a:hlinkClick r:id="rId2" invalidUrl="http://apocalypse.cc/tagged/The Sewer Soaperie"/>
              </a:rPr>
              <a:t>The Sewer </a:t>
            </a:r>
            <a:r>
              <a:rPr lang="en-US" sz="1800" dirty="0" smtClean="0">
                <a:latin typeface="Rockwell"/>
                <a:cs typeface="Rockwell"/>
                <a:hlinkClick r:id="rId3" invalidUrl="http://apocalypse.cc/tagged/The Sewer Soaperie"/>
              </a:rPr>
              <a:t>Soaperie </a:t>
            </a:r>
            <a:r>
              <a:rPr lang="en-US" sz="1800" dirty="0" smtClean="0">
                <a:latin typeface="Rockwell"/>
                <a:cs typeface="Rockwell"/>
              </a:rPr>
              <a:t>(2016), </a:t>
            </a:r>
            <a:r>
              <a:rPr lang="en-US" sz="1800" dirty="0">
                <a:latin typeface="Rockwell"/>
                <a:cs typeface="Rockwell"/>
              </a:rPr>
              <a:t>Catherine Sarah </a:t>
            </a:r>
            <a:r>
              <a:rPr lang="en-US" sz="1800" dirty="0" smtClean="0">
                <a:latin typeface="Rockwell"/>
                <a:cs typeface="Rockwell"/>
              </a:rPr>
              <a:t>Young (1983)</a:t>
            </a:r>
            <a:endParaRPr lang="en-US" sz="1800" dirty="0">
              <a:latin typeface="Rockwell"/>
              <a:cs typeface="Rockwel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66671"/>
            <a:ext cx="3333179" cy="3333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074" y="1466671"/>
            <a:ext cx="5930926" cy="33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0F3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2011" y="891823"/>
            <a:ext cx="7636935" cy="19642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-12700" y="2120949"/>
            <a:ext cx="914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  <a:ea typeface=""/>
              </a:rPr>
              <a:t>Lecture Interaction</a:t>
            </a: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  <a:ea typeface=""/>
              </a:rPr>
              <a:t>on your mobile go to </a:t>
            </a: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alibri"/>
                <a:ea typeface=""/>
              </a:rPr>
              <a:t>www.sli.do</a:t>
            </a:r>
            <a:r>
              <a:rPr lang="en-US" sz="3600" b="1" dirty="0" smtClean="0">
                <a:solidFill>
                  <a:srgbClr val="0400FF"/>
                </a:solidFill>
                <a:latin typeface="Calibri"/>
                <a:ea typeface=""/>
              </a:rPr>
              <a:t> </a:t>
            </a:r>
            <a:endParaRPr lang="en-US" sz="3600" b="1" dirty="0">
              <a:solidFill>
                <a:srgbClr val="0400FF"/>
              </a:solidFill>
              <a:latin typeface="Calibri"/>
              <a:ea typeface=""/>
            </a:endParaRP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  <a:ea typeface=""/>
              </a:rPr>
              <a:t>Code for the lecture </a:t>
            </a:r>
            <a:r>
              <a:rPr lang="en-US" sz="3200" u="sng" dirty="0" smtClean="0">
                <a:solidFill>
                  <a:prstClr val="black"/>
                </a:solidFill>
                <a:latin typeface="Calibri"/>
                <a:ea typeface=""/>
              </a:rPr>
              <a:t>today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"/>
              </a:rPr>
              <a:t>: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"/>
              </a:rPr>
              <a:t>inv2</a:t>
            </a:r>
            <a:endParaRPr lang="en-US" sz="3200" b="1" dirty="0">
              <a:solidFill>
                <a:prstClr val="black"/>
              </a:solidFill>
              <a:latin typeface="Calibri"/>
              <a:ea typeface=""/>
            </a:endParaRPr>
          </a:p>
          <a:p>
            <a:endParaRPr lang="en-US" sz="3200" dirty="0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082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3574" y="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2"/>
                </a:solidFill>
                <a:latin typeface="Rockwell" charset="0"/>
                <a:cs typeface="+mj-cs"/>
              </a:rPr>
              <a:t>How can artists contribute to science?</a:t>
            </a:r>
            <a:r>
              <a:rPr lang="en-US" sz="2800" dirty="0" smtClean="0">
                <a:solidFill>
                  <a:schemeClr val="bg2"/>
                </a:solidFill>
                <a:cs typeface="+mj-cs"/>
              </a:rPr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97007" y="1470803"/>
            <a:ext cx="8249333" cy="19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Rockwell"/>
                <a:cs typeface="Rockwell"/>
              </a:rPr>
              <a:t>ARTISTS CAN EXPLORE UNORTHODOX LINES OF INQUIRY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ysClr val="windowText" lastClr="000000"/>
              </a:solidFill>
              <a:latin typeface="Rockwell"/>
              <a:cs typeface="Rockwell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Rockwell"/>
                <a:cs typeface="Rockwell"/>
              </a:rPr>
              <a:t>Artworks are evaluated using different criteria than scientific projects, (aesthetic, poetic </a:t>
            </a:r>
            <a:r>
              <a:rPr lang="mr-IN" sz="2800" dirty="0" smtClean="0">
                <a:solidFill>
                  <a:sysClr val="windowText" lastClr="000000"/>
                </a:solidFill>
                <a:latin typeface="Rockwell"/>
                <a:cs typeface="Rockwell"/>
              </a:rPr>
              <a:t>…</a:t>
            </a:r>
            <a:r>
              <a:rPr lang="en-US" sz="2800" dirty="0" smtClean="0">
                <a:solidFill>
                  <a:sysClr val="windowText" lastClr="000000"/>
                </a:solidFill>
                <a:latin typeface="Rockwell"/>
                <a:cs typeface="Rockwell"/>
              </a:rPr>
              <a:t>) and because of that the work might help us find things that are not discovered through “normal science”. </a:t>
            </a:r>
            <a:endParaRPr lang="en-US" sz="2800" dirty="0">
              <a:solidFill>
                <a:sysClr val="windowText" lastClr="000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6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0"/>
            <a:ext cx="68637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248" y="5718577"/>
            <a:ext cx="7772400" cy="1470025"/>
          </a:xfrm>
        </p:spPr>
        <p:txBody>
          <a:bodyPr/>
          <a:lstStyle/>
          <a:p>
            <a:r>
              <a:rPr lang="en-US" sz="2400" dirty="0">
                <a:latin typeface="Rockwell" charset="0"/>
                <a:ea typeface="Rockwell" charset="0"/>
                <a:cs typeface="Rockwell" charset="0"/>
                <a:hlinkClick r:id="rId4"/>
              </a:rPr>
              <a:t>Dawn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  <a:hlinkClick r:id="rId4"/>
              </a:rPr>
              <a:t>Chorus, 2007, Marcus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  <a:hlinkClick r:id="rId4"/>
              </a:rPr>
              <a:t>Coates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8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430" y="644144"/>
            <a:ext cx="2465838" cy="381000"/>
          </a:xfrm>
        </p:spPr>
        <p:txBody>
          <a:bodyPr/>
          <a:lstStyle/>
          <a:p>
            <a:pPr algn="l" eaLnBrk="1" hangingPunct="1"/>
            <a:r>
              <a:rPr lang="en-US" altLang="en-US" sz="20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by </a:t>
            </a:r>
            <a:r>
              <a:rPr lang="en-US" altLang="en-US" sz="20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Symbiotica </a:t>
            </a:r>
            <a:endParaRPr lang="en-US" altLang="en-US" sz="2000" dirty="0"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614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8"/>
          <p:cNvSpPr>
            <a:spLocks noChangeArrowheads="1"/>
          </p:cNvSpPr>
          <p:nvPr/>
        </p:nvSpPr>
        <p:spPr bwMode="auto">
          <a:xfrm>
            <a:off x="130430" y="336631"/>
            <a:ext cx="33084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FF"/>
                </a:solidFill>
                <a:latin typeface="Rockwell" charset="0"/>
                <a:ea typeface="Rockwell" charset="0"/>
                <a:cs typeface="Rockwell" charset="0"/>
              </a:rPr>
              <a:t>Victimless Leather (2004)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34670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ckwell" charset="0"/>
                <a:ea typeface="Rockwell" charset="0"/>
                <a:cs typeface="Rockwell" charset="0"/>
                <a:hlinkClick r:id="rId4"/>
              </a:rPr>
              <a:t>Video 1</a:t>
            </a:r>
            <a:endParaRPr lang="en-US" dirty="0" smtClean="0">
              <a:latin typeface="Rockwell" charset="0"/>
              <a:ea typeface="Rockwell" charset="0"/>
              <a:cs typeface="Rockwell" charset="0"/>
            </a:endParaRPr>
          </a:p>
          <a:p>
            <a:r>
              <a:rPr lang="en-US" dirty="0" smtClean="0">
                <a:latin typeface="Rockwell" charset="0"/>
                <a:ea typeface="Rockwell" charset="0"/>
                <a:cs typeface="Rockwell" charset="0"/>
                <a:hlinkClick r:id="rId5"/>
              </a:rPr>
              <a:t>Video 2</a:t>
            </a:r>
            <a:endParaRPr lang="en-US" dirty="0" smtClean="0">
              <a:latin typeface="Rockwell" charset="0"/>
              <a:ea typeface="Rockwell" charset="0"/>
              <a:cs typeface="Rockwell" charset="0"/>
            </a:endParaRPr>
          </a:p>
          <a:p>
            <a:r>
              <a:rPr lang="en-US" dirty="0" smtClean="0">
                <a:latin typeface="Rockwell" charset="0"/>
                <a:ea typeface="Rockwell" charset="0"/>
                <a:cs typeface="Rockwell" charset="0"/>
                <a:hlinkClick r:id="rId6"/>
              </a:rPr>
              <a:t>Video 3</a:t>
            </a:r>
            <a:endParaRPr lang="en-US" dirty="0">
              <a:latin typeface="Rockwell" charset="0"/>
              <a:ea typeface="Rockwell" charset="0"/>
              <a:cs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76213"/>
            <a:ext cx="4114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i="1" smtClean="0">
                <a:solidFill>
                  <a:schemeClr val="tx1"/>
                </a:solidFill>
                <a:latin typeface="Rockwell"/>
                <a:cs typeface="Rockwell"/>
              </a:rPr>
              <a:t>Orca Reggae</a:t>
            </a:r>
            <a:r>
              <a:rPr lang="en-US" sz="1800" smtClean="0">
                <a:solidFill>
                  <a:schemeClr val="tx1"/>
                </a:solidFill>
                <a:latin typeface="Rockwell"/>
                <a:cs typeface="Rockwell"/>
              </a:rPr>
              <a:t> Jim </a:t>
            </a:r>
            <a:r>
              <a:rPr lang="en-US" sz="1800" err="1" smtClean="0">
                <a:solidFill>
                  <a:schemeClr val="tx1"/>
                </a:solidFill>
                <a:latin typeface="Rockwell"/>
                <a:cs typeface="Rockwell"/>
              </a:rPr>
              <a:t>Nollman</a:t>
            </a:r>
            <a:r>
              <a:rPr lang="en-US" sz="1800" smtClean="0">
                <a:solidFill>
                  <a:schemeClr val="tx1"/>
                </a:solidFill>
                <a:latin typeface="Rockwell"/>
                <a:cs typeface="Rockwell"/>
              </a:rPr>
              <a:t> </a:t>
            </a:r>
            <a:br>
              <a:rPr lang="en-US" sz="1800" smtClean="0">
                <a:solidFill>
                  <a:schemeClr val="tx1"/>
                </a:solidFill>
                <a:latin typeface="Rockwell"/>
                <a:cs typeface="Rockwell"/>
              </a:rPr>
            </a:br>
            <a:r>
              <a:rPr lang="en-US" sz="1800" smtClean="0">
                <a:solidFill>
                  <a:schemeClr val="tx1"/>
                </a:solidFill>
                <a:latin typeface="Rockwell"/>
                <a:cs typeface="Rockwell"/>
              </a:rPr>
              <a:t>and Orcas (1983)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50" y="3273595"/>
            <a:ext cx="5500050" cy="359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48121" cy="37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orca_reggae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1" y="25270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8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6" fill="hold"/>
                                        <p:tgtEl>
                                          <p:spTgt spid="148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4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48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111750" y="335818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68520" y="710951"/>
            <a:ext cx="7599115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defTabSz="457200">
              <a:buFont typeface="Wingdings" charset="2"/>
              <a:buAutoNum type="arabicPlain"/>
            </a:pPr>
            <a:r>
              <a:rPr lang="en-US" sz="2400" dirty="0">
                <a:solidFill>
                  <a:srgbClr val="FFFFFF"/>
                </a:solidFill>
                <a:latin typeface="Rockwell"/>
                <a:cs typeface="Rockwell"/>
              </a:rPr>
              <a:t>Art as a communicator of science, where the artist represents the science to the outside world.</a:t>
            </a:r>
          </a:p>
          <a:p>
            <a:pPr marL="457200" indent="-457200" defTabSz="457200">
              <a:buFont typeface="Wingdings" charset="2"/>
              <a:buAutoNum type="arabicPlain"/>
            </a:pPr>
            <a:endParaRPr lang="en-US" sz="2400" dirty="0">
              <a:solidFill>
                <a:srgbClr val="FFFFFF"/>
              </a:solidFill>
              <a:latin typeface="Rockwell"/>
              <a:cs typeface="Rockwell"/>
            </a:endParaRPr>
          </a:p>
          <a:p>
            <a:pPr marL="457200" indent="-457200" defTabSz="457200">
              <a:buFont typeface="Wingdings" charset="2"/>
              <a:buAutoNum type="arabicPlain"/>
            </a:pPr>
            <a:r>
              <a:rPr lang="en-US" sz="2400" dirty="0">
                <a:solidFill>
                  <a:srgbClr val="FFFFFF"/>
                </a:solidFill>
                <a:latin typeface="Rockwell"/>
                <a:cs typeface="Rockwell"/>
              </a:rPr>
              <a:t>Science as a means of production, where scientific methods, experimentation and technologies become the channel through which art is processed and made.</a:t>
            </a:r>
          </a:p>
          <a:p>
            <a:pPr marL="457200" indent="-457200" defTabSz="457200">
              <a:buFont typeface="Wingdings" charset="2"/>
              <a:buAutoNum type="arabicPlain"/>
            </a:pPr>
            <a:endParaRPr lang="en-US" sz="2400" dirty="0">
              <a:solidFill>
                <a:srgbClr val="FFFFFF"/>
              </a:solidFill>
              <a:latin typeface="Rockwell"/>
              <a:cs typeface="Rockwell"/>
            </a:endParaRPr>
          </a:p>
          <a:p>
            <a:pPr marL="457200" indent="-457200" defTabSz="457200">
              <a:buFont typeface="Wingdings" charset="2"/>
              <a:buAutoNum type="arabicPlain"/>
            </a:pPr>
            <a:r>
              <a:rPr lang="en-US" sz="2400" dirty="0">
                <a:solidFill>
                  <a:srgbClr val="FFFFFF"/>
                </a:solidFill>
                <a:latin typeface="Rockwell"/>
                <a:cs typeface="Rockwell"/>
              </a:rPr>
              <a:t>Science </a:t>
            </a:r>
            <a:r>
              <a:rPr lang="en-US" sz="2400" u="sng" dirty="0">
                <a:solidFill>
                  <a:srgbClr val="FFFFFF"/>
                </a:solidFill>
                <a:latin typeface="Rockwell"/>
                <a:cs typeface="Rockwell"/>
              </a:rPr>
              <a:t>as</a:t>
            </a:r>
            <a:r>
              <a:rPr lang="en-US" sz="2400" dirty="0">
                <a:solidFill>
                  <a:srgbClr val="FFFFFF"/>
                </a:solidFill>
                <a:latin typeface="Rockwell"/>
                <a:cs typeface="Rockwell"/>
              </a:rPr>
              <a:t> art – for example, when a snapshot of a cell is admired as beautiful.</a:t>
            </a:r>
          </a:p>
          <a:p>
            <a:pPr marL="457200" indent="-457200" defTabSz="457200">
              <a:buFont typeface="Wingdings" charset="2"/>
              <a:buAutoNum type="arabicPlain"/>
            </a:pPr>
            <a:endParaRPr lang="en-US" sz="2400" dirty="0">
              <a:solidFill>
                <a:srgbClr val="FFFFFF"/>
              </a:solidFill>
              <a:latin typeface="Rockwell"/>
              <a:cs typeface="Rockwell"/>
            </a:endParaRPr>
          </a:p>
          <a:p>
            <a:pPr marL="457200" indent="-457200" defTabSz="457200">
              <a:buFont typeface="Wingdings" charset="2"/>
              <a:buAutoNum type="arabicPlain"/>
            </a:pPr>
            <a:r>
              <a:rPr lang="en-US" sz="2400" b="1" dirty="0">
                <a:solidFill>
                  <a:srgbClr val="FFFFFF"/>
                </a:solidFill>
                <a:latin typeface="Rockwell"/>
                <a:cs typeface="Rockwell"/>
              </a:rPr>
              <a:t>A fluid interchange between science and art where their different methods and processes are allowed to co-exist and thrive.</a:t>
            </a:r>
            <a:endParaRPr lang="en-US" sz="2400" dirty="0">
              <a:solidFill>
                <a:srgbClr val="FFFFFF"/>
              </a:solidFill>
              <a:latin typeface="Rockwell"/>
              <a:cs typeface="Rockwell"/>
            </a:endParaRPr>
          </a:p>
          <a:p>
            <a:pPr marL="457200" indent="-457200" defTabSz="457200">
              <a:buFont typeface="Wingdings" charset="2"/>
              <a:buAutoNum type="arabicPlain"/>
            </a:pPr>
            <a:endParaRPr lang="en-US" sz="2400" dirty="0">
              <a:solidFill>
                <a:srgbClr val="FFFFFF"/>
              </a:solidFill>
              <a:latin typeface="Rockwell"/>
              <a:cs typeface="Rockwell"/>
            </a:endParaRPr>
          </a:p>
          <a:p>
            <a:pPr algn="r" defTabSz="457200"/>
            <a:r>
              <a:rPr lang="en-US" dirty="0">
                <a:solidFill>
                  <a:srgbClr val="FFFFFF"/>
                </a:solidFill>
                <a:latin typeface="Rockwell"/>
                <a:cs typeface="Rockwell"/>
              </a:rPr>
              <a:t>Ariane </a:t>
            </a:r>
            <a:r>
              <a:rPr lang="en-US" dirty="0" err="1">
                <a:solidFill>
                  <a:srgbClr val="FFFFFF"/>
                </a:solidFill>
                <a:latin typeface="Rockwell"/>
                <a:cs typeface="Rockwell"/>
              </a:rPr>
              <a:t>Koek</a:t>
            </a:r>
            <a:r>
              <a:rPr lang="en-US" dirty="0">
                <a:solidFill>
                  <a:srgbClr val="FFFFFF"/>
                </a:solidFill>
                <a:latin typeface="Rockwell"/>
                <a:cs typeface="Rockwell"/>
              </a:rPr>
              <a:t> (Director of CERN’s Artist in Residence Program)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008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FFFF"/>
                </a:solidFill>
                <a:latin typeface="Rockwell"/>
                <a:cs typeface="Rockwell"/>
              </a:rPr>
              <a:t>Four Strands of </a:t>
            </a:r>
            <a:r>
              <a:rPr lang="en-US" sz="2800" dirty="0" err="1">
                <a:solidFill>
                  <a:srgbClr val="FFFFFF"/>
                </a:solidFill>
                <a:latin typeface="Rockwell"/>
                <a:cs typeface="Rockwell"/>
              </a:rPr>
              <a:t>Sci</a:t>
            </a:r>
            <a:r>
              <a:rPr lang="en-US" sz="2800" dirty="0">
                <a:solidFill>
                  <a:srgbClr val="FFFFFF"/>
                </a:solidFill>
                <a:latin typeface="Rockwell"/>
                <a:cs typeface="Rockwell"/>
              </a:rPr>
              <a:t>-Art</a:t>
            </a:r>
          </a:p>
        </p:txBody>
      </p:sp>
    </p:spTree>
    <p:extLst>
      <p:ext uri="{BB962C8B-B14F-4D97-AF65-F5344CB8AC3E}">
        <p14:creationId xmlns:p14="http://schemas.microsoft.com/office/powerpoint/2010/main" val="3301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2"/>
                </a:solidFill>
                <a:latin typeface="Rockwell" charset="0"/>
                <a:cs typeface="+mj-cs"/>
              </a:rPr>
              <a:t>How can artists contribute to science?</a:t>
            </a:r>
            <a:r>
              <a:rPr lang="en-US" sz="2800" dirty="0" smtClean="0">
                <a:solidFill>
                  <a:schemeClr val="bg2"/>
                </a:solidFill>
                <a:cs typeface="+mj-cs"/>
              </a:rPr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917713" y="1758808"/>
            <a:ext cx="7384774" cy="31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srgbClr val="000000"/>
              </a:solidFill>
              <a:latin typeface="Rockwell"/>
              <a:cs typeface="Rockwell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EXPLORING SOCIAL IMPLICATIONS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srgbClr val="000000"/>
              </a:solidFill>
              <a:latin typeface="Rockwell"/>
              <a:cs typeface="Rockwell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Rockwell"/>
                <a:cs typeface="Rockwell"/>
              </a:rPr>
              <a:t>Art </a:t>
            </a:r>
            <a:r>
              <a:rPr lang="en-US" sz="2800" dirty="0">
                <a:solidFill>
                  <a:srgbClr val="000000"/>
                </a:solidFill>
                <a:latin typeface="Rockwell"/>
                <a:cs typeface="Rockwell"/>
              </a:rPr>
              <a:t>can help create an understanding of the implications of scientific research on society and people. </a:t>
            </a:r>
          </a:p>
        </p:txBody>
      </p:sp>
    </p:spTree>
    <p:extLst>
      <p:ext uri="{BB962C8B-B14F-4D97-AF65-F5344CB8AC3E}">
        <p14:creationId xmlns:p14="http://schemas.microsoft.com/office/powerpoint/2010/main" val="17992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715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Rockwell"/>
                <a:cs typeface="Rockwell"/>
              </a:rPr>
              <a:t>GFP Bunny </a:t>
            </a:r>
            <a:r>
              <a:rPr lang="en-US" sz="2000" dirty="0">
                <a:latin typeface="Rockwell"/>
                <a:cs typeface="Rockwell"/>
              </a:rPr>
              <a:t>(</a:t>
            </a:r>
            <a:r>
              <a:rPr lang="en-US" sz="2000" dirty="0" smtClean="0">
                <a:latin typeface="Rockwell"/>
                <a:cs typeface="Rockwell"/>
              </a:rPr>
              <a:t>2000), Eduardo </a:t>
            </a:r>
            <a:r>
              <a:rPr lang="en-US" sz="2000" dirty="0" err="1" smtClean="0">
                <a:latin typeface="Rockwell"/>
                <a:cs typeface="Rockwell"/>
              </a:rPr>
              <a:t>Kac</a:t>
            </a:r>
            <a:r>
              <a:rPr lang="en-US" sz="2000" dirty="0" smtClean="0">
                <a:latin typeface="Rockwell"/>
                <a:cs typeface="Rockwell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Rockwell"/>
                <a:cs typeface="Rockwell"/>
              </a:rPr>
              <a:t>(American, b.1962</a:t>
            </a:r>
            <a:r>
              <a:rPr lang="en-US" sz="2000" dirty="0">
                <a:solidFill>
                  <a:schemeClr val="tx1"/>
                </a:solidFill>
                <a:latin typeface="Rockwell"/>
                <a:cs typeface="Rockwell"/>
              </a:rPr>
              <a:t>)</a:t>
            </a:r>
            <a:endParaRPr lang="en-US" sz="2000" dirty="0" smtClean="0">
              <a:latin typeface="Rockwell"/>
              <a:cs typeface="Rockwell"/>
            </a:endParaRPr>
          </a:p>
        </p:txBody>
      </p:sp>
      <p:pic>
        <p:nvPicPr>
          <p:cNvPr id="135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912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312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519747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6482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5791200"/>
            <a:ext cx="954087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Stranger Visions (2012-2013</a:t>
            </a: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), Heather Dewey- </a:t>
            </a:r>
            <a:r>
              <a:rPr lang="en-US" sz="2000" dirty="0" err="1" smtClean="0">
                <a:solidFill>
                  <a:srgbClr val="000000"/>
                </a:solidFill>
                <a:latin typeface="Rockwell"/>
                <a:cs typeface="Rockwell"/>
              </a:rPr>
              <a:t>Hagborg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</a:rPr>
              <a:t> (1982)  </a:t>
            </a:r>
            <a:r>
              <a:rPr lang="en-US" sz="2000" dirty="0" smtClean="0">
                <a:solidFill>
                  <a:srgbClr val="000000"/>
                </a:solidFill>
                <a:latin typeface="Rockwell"/>
                <a:cs typeface="Rockwell"/>
                <a:hlinkClick r:id="rId5"/>
              </a:rPr>
              <a:t>video</a:t>
            </a:r>
            <a:endParaRPr lang="en-US" sz="2000" dirty="0" smtClean="0">
              <a:solidFill>
                <a:srgbClr val="000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814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33400" y="5564188"/>
            <a:ext cx="9144000" cy="1295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1800" smtClean="0">
                <a:solidFill>
                  <a:schemeClr val="tx1"/>
                </a:solidFill>
                <a:latin typeface="Rockwell"/>
                <a:cs typeface="Rockwell"/>
              </a:rPr>
              <a:t>Heather Dewey- </a:t>
            </a:r>
            <a:r>
              <a:rPr lang="en-US" sz="1800" err="1" smtClean="0">
                <a:solidFill>
                  <a:schemeClr val="tx1"/>
                </a:solidFill>
                <a:latin typeface="Rockwell"/>
                <a:cs typeface="Rockwell"/>
              </a:rPr>
              <a:t>Hagborg</a:t>
            </a:r>
            <a:endParaRPr lang="en-US" sz="1800" smtClean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609600" y="990600"/>
            <a:ext cx="8001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“Due to its </a:t>
            </a:r>
            <a:r>
              <a:rPr lang="en-US" sz="2000">
                <a:solidFill>
                  <a:srgbClr val="FCADFF"/>
                </a:solidFill>
                <a:latin typeface="Rockwell" charset="0"/>
                <a:cs typeface="Rockwell" charset="0"/>
              </a:rPr>
              <a:t>liminal </a:t>
            </a: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status, art at the intersection of science is uniquely poised as a </a:t>
            </a:r>
            <a:r>
              <a:rPr lang="en-US" sz="2000">
                <a:solidFill>
                  <a:srgbClr val="FCADFF"/>
                </a:solidFill>
                <a:latin typeface="Rockwell" charset="0"/>
                <a:cs typeface="Rockwell" charset="0"/>
              </a:rPr>
              <a:t>critical practice</a:t>
            </a: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. Its form manifests as a kind of ‘double gesture’, the ‘necessary and the impossible’ collide in a type of self-reflexive art that examines its own terms. This doubling is both a </a:t>
            </a:r>
            <a:r>
              <a:rPr lang="en-US" sz="2000">
                <a:solidFill>
                  <a:srgbClr val="FCADFF"/>
                </a:solidFill>
                <a:latin typeface="Rockwell" charset="0"/>
                <a:cs typeface="Rockwell" charset="0"/>
              </a:rPr>
              <a:t>critique and homage</a:t>
            </a: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. By dissecting its very materials, this conceptually driven form utilizes a medium to reflect upon itself. It is an understanding that perhaps we can only come to know something by engaging it very deeply. We can only </a:t>
            </a:r>
            <a:r>
              <a:rPr lang="en-US" sz="2000">
                <a:solidFill>
                  <a:srgbClr val="FCADFF"/>
                </a:solidFill>
                <a:latin typeface="Rockwell" charset="0"/>
                <a:cs typeface="Rockwell" charset="0"/>
              </a:rPr>
              <a:t>criticize that which we have lived</a:t>
            </a: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. Such a double form comes from a place of passion for the beauty and elegance of science, of genuine </a:t>
            </a:r>
            <a:r>
              <a:rPr lang="en-US" sz="2000">
                <a:solidFill>
                  <a:srgbClr val="FCADFF"/>
                </a:solidFill>
                <a:latin typeface="Rockwell" charset="0"/>
                <a:cs typeface="Rockwell" charset="0"/>
              </a:rPr>
              <a:t>love for the act of experimentation</a:t>
            </a: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, combined with an endeavor to realize its framing, an attempt to understand its </a:t>
            </a:r>
            <a:r>
              <a:rPr lang="en-US" sz="2000">
                <a:solidFill>
                  <a:srgbClr val="FCADFF"/>
                </a:solidFill>
                <a:latin typeface="Rockwell" charset="0"/>
                <a:cs typeface="Rockwell" charset="0"/>
              </a:rPr>
              <a:t>flaws, limitations, and biases</a:t>
            </a:r>
            <a:r>
              <a:rPr lang="en-US" sz="2000">
                <a:solidFill>
                  <a:srgbClr val="FFFFFF"/>
                </a:solidFill>
                <a:latin typeface="Rockwell" charset="0"/>
                <a:cs typeface="Rockwell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8826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350" y="178989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2"/>
                </a:solidFill>
                <a:latin typeface="Rockwell" charset="0"/>
                <a:cs typeface="+mj-cs"/>
              </a:rPr>
              <a:t>How can artists contribute to science?</a:t>
            </a:r>
            <a:r>
              <a:rPr lang="en-US" sz="2800" dirty="0" smtClean="0">
                <a:solidFill>
                  <a:schemeClr val="bg2"/>
                </a:solidFill>
                <a:cs typeface="+mj-cs"/>
              </a:rPr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12350" y="2006026"/>
            <a:ext cx="7973984" cy="243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Rockwell"/>
                <a:cs typeface="Rockwell"/>
              </a:rPr>
              <a:t>MAKING THE INVISIBLE VISIBLE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 smtClean="0">
              <a:latin typeface="Rockwell"/>
              <a:cs typeface="Rockwell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Rockwell"/>
                <a:cs typeface="Rockwell"/>
              </a:rPr>
              <a:t>Artists </a:t>
            </a:r>
            <a:r>
              <a:rPr lang="en-US" sz="2800" dirty="0">
                <a:latin typeface="Rockwell"/>
                <a:cs typeface="Rockwell"/>
              </a:rPr>
              <a:t>are </a:t>
            </a:r>
            <a:r>
              <a:rPr lang="en-US" sz="2800" dirty="0" smtClean="0">
                <a:latin typeface="Rockwell"/>
                <a:cs typeface="Rockwell"/>
              </a:rPr>
              <a:t>highly trained in metaphors </a:t>
            </a:r>
            <a:r>
              <a:rPr lang="en-US" sz="2800" dirty="0">
                <a:latin typeface="Rockwell"/>
                <a:cs typeface="Rockwell"/>
              </a:rPr>
              <a:t>and scientists are dependent on metaphors to create understandings of what they are doing.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254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0"/>
            <a:ext cx="9144000" cy="7620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Rockwell"/>
                <a:cs typeface="Rockwell"/>
              </a:rPr>
              <a:t>On Space Time 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</a:rPr>
              <a:t>Foam (2013), </a:t>
            </a:r>
            <a:r>
              <a:rPr lang="en-US" sz="2000" dirty="0" err="1" smtClean="0">
                <a:solidFill>
                  <a:schemeClr val="bg1"/>
                </a:solidFill>
                <a:latin typeface="Rockwell"/>
                <a:cs typeface="Rockwell"/>
              </a:rPr>
              <a:t>Tomás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Rockwell"/>
                <a:cs typeface="Rockwell"/>
              </a:rPr>
              <a:t>Saraceno</a:t>
            </a:r>
            <a:r>
              <a:rPr lang="en-US" sz="2000" dirty="0" smtClean="0">
                <a:solidFill>
                  <a:schemeClr val="bg1"/>
                </a:solidFill>
                <a:latin typeface="Rockwell"/>
                <a:cs typeface="Rockwell"/>
              </a:rPr>
              <a:t> (b. 1973)</a:t>
            </a:r>
            <a:endParaRPr lang="en-US" sz="20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96633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webextension1.xml><?xml version="1.0" encoding="utf-8"?>
<we:webextension xmlns:we="http://schemas.microsoft.com/office/webextensions/webextension/2010/11" id="{575E2CDE-C85C-B14B-9E69-298F4E51ACE3}">
  <we:reference id="wa104221182" version="3.3.0.0" store="en-US" storeType="OMEX"/>
  <we:alternateReferences>
    <we:reference id="wa104221182" version="3.3.0.0" store="wa104221182" storeType="OMEX"/>
  </we:alternateReferences>
  <we:properties>
    <we:property name="slideId" value="344"/>
    <we:property name="vid" value="&quot;https://youtu.be/MIPLjOGvhtM&quot;"/>
    <we:property name="autoplay" value="0"/>
    <we:property name="starttime" value="0"/>
    <we:property name="endtime" value="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6555</TotalTime>
  <Words>574</Words>
  <Application>Microsoft Macintosh PowerPoint</Application>
  <PresentationFormat>On-screen Show (4:3)</PresentationFormat>
  <Paragraphs>69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Calibri</vt:lpstr>
      <vt:lpstr>ＭＳ Ｐゴシック</vt:lpstr>
      <vt:lpstr>Rockwell</vt:lpstr>
      <vt:lpstr>Times</vt:lpstr>
      <vt:lpstr>Wingdings</vt:lpstr>
      <vt:lpstr>2_Office Theme</vt:lpstr>
      <vt:lpstr>8_Blank Presentation</vt:lpstr>
      <vt:lpstr>15_Blank Presentation</vt:lpstr>
      <vt:lpstr>9_Blank Presentation</vt:lpstr>
      <vt:lpstr>2_Blank Presentation</vt:lpstr>
      <vt:lpstr>12_Blank Presentation</vt:lpstr>
      <vt:lpstr>13_Blank Presentation</vt:lpstr>
      <vt:lpstr>7_Blank Presentation</vt:lpstr>
      <vt:lpstr>10_Blank Presentation</vt:lpstr>
      <vt:lpstr>Blank Presentation</vt:lpstr>
      <vt:lpstr>1_Blank Presentation</vt:lpstr>
      <vt:lpstr>3_Blank Presentation</vt:lpstr>
      <vt:lpstr>PowerPoint Presentation</vt:lpstr>
      <vt:lpstr> </vt:lpstr>
      <vt:lpstr>PowerPoint Presentation</vt:lpstr>
      <vt:lpstr>How can artists contribute to science? </vt:lpstr>
      <vt:lpstr>GFP Bunny (2000), Eduardo Kac (American, b.1962)</vt:lpstr>
      <vt:lpstr>Stranger Visions (2012-2013), Heather Dewey- Hagborg (1982)  video</vt:lpstr>
      <vt:lpstr>Heather Dewey- Hagborg</vt:lpstr>
      <vt:lpstr>How can artists contribute to science? </vt:lpstr>
      <vt:lpstr>On Space Time Foam (2013), Tomás Saraceno (b. 1973)</vt:lpstr>
      <vt:lpstr>On Space Time Foam (2013), Tomás Saraceno (Argentinian, b. 1973)</vt:lpstr>
      <vt:lpstr>How can artists contribute to science? </vt:lpstr>
      <vt:lpstr>Byte (1998), Christopher Ebener &amp; Uli Winters</vt:lpstr>
      <vt:lpstr>PowerPoint Presentation</vt:lpstr>
      <vt:lpstr>Fecal Matters: You Are My Future (2015), Kathy High (1954)</vt:lpstr>
      <vt:lpstr>PowerPoint Presentation</vt:lpstr>
      <vt:lpstr>PowerPoint Presentation</vt:lpstr>
      <vt:lpstr>The Sewer Soaperie (2016), Catherine Sarah Young (1983)</vt:lpstr>
      <vt:lpstr>The Sewer Soaperie (2016), Catherine Sarah Young (1983)</vt:lpstr>
      <vt:lpstr>The Sewer Soaperie (2016), Catherine Sarah Young (1983)</vt:lpstr>
      <vt:lpstr>How can artists contribute to science? </vt:lpstr>
      <vt:lpstr>Dawn Chorus, 2007, Marcus Coates </vt:lpstr>
      <vt:lpstr>by Symbiotica </vt:lpstr>
      <vt:lpstr>Orca Reggae Jim Nollman  and Orcas (1983)</vt:lpstr>
    </vt:vector>
  </TitlesOfParts>
  <Company>UCSB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Jevbratt</dc:creator>
  <cp:lastModifiedBy>Lisa Jevbratt</cp:lastModifiedBy>
  <cp:revision>136</cp:revision>
  <dcterms:created xsi:type="dcterms:W3CDTF">2017-01-26T01:31:53Z</dcterms:created>
  <dcterms:modified xsi:type="dcterms:W3CDTF">2020-02-03T17:22:22Z</dcterms:modified>
</cp:coreProperties>
</file>